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92" r:id="rId1"/>
  </p:sldMasterIdLst>
  <p:sldIdLst>
    <p:sldId id="256" r:id="rId2"/>
    <p:sldId id="260" r:id="rId3"/>
    <p:sldId id="262" r:id="rId4"/>
    <p:sldId id="266" r:id="rId5"/>
    <p:sldId id="263" r:id="rId6"/>
    <p:sldId id="265" r:id="rId7"/>
    <p:sldId id="267" r:id="rId8"/>
    <p:sldId id="268" r:id="rId9"/>
    <p:sldId id="269"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303" r:id="rId39"/>
    <p:sldId id="298" r:id="rId40"/>
    <p:sldId id="299" r:id="rId41"/>
    <p:sldId id="300" r:id="rId42"/>
    <p:sldId id="301" r:id="rId43"/>
    <p:sldId id="302"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8E5"/>
    <a:srgbClr val="FFFBEF"/>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417" autoAdjust="0"/>
    <p:restoredTop sz="94660"/>
  </p:normalViewPr>
  <p:slideViewPr>
    <p:cSldViewPr snapToGrid="0">
      <p:cViewPr varScale="1">
        <p:scale>
          <a:sx n="68" d="100"/>
          <a:sy n="68" d="100"/>
        </p:scale>
        <p:origin x="-582" y="-96"/>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media/image1.jpe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jpeg>
</file>

<file path=ppt/media/image37.png>
</file>

<file path=ppt/media/image38.png>
</file>

<file path=ppt/media/image39.png>
</file>

<file path=ppt/media/image40.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pPr/>
              <a:t>‹#›</a:t>
            </a:fld>
            <a:endParaRPr lang="en-US" dirty="0"/>
          </a:p>
        </p:txBody>
      </p:sp>
    </p:spTree>
    <p:extLst>
      <p:ext uri="{BB962C8B-B14F-4D97-AF65-F5344CB8AC3E}">
        <p14:creationId xmlns:p14="http://schemas.microsoft.com/office/powerpoint/2010/main" xmlns="" val="27348993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11592615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25644139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798098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1928395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3885729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1186354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3269201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3406414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2727989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3937815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pPr/>
              <a:t>8/3/2022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A85E310-25ED-4B27-A7CA-19658D9EC876}" type="slidenum">
              <a:rPr lang="en-US" smtClean="0"/>
              <a:pPr/>
              <a:t>‹#›</a:t>
            </a:fld>
            <a:endParaRPr lang="en-US"/>
          </a:p>
        </p:txBody>
      </p:sp>
    </p:spTree>
    <p:extLst>
      <p:ext uri="{BB962C8B-B14F-4D97-AF65-F5344CB8AC3E}">
        <p14:creationId xmlns:p14="http://schemas.microsoft.com/office/powerpoint/2010/main" xmlns="" val="3793299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pPr/>
              <a:t>8/3/2022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85E310-25ED-4B27-A7CA-19658D9EC876}" type="slidenum">
              <a:rPr lang="en-US" smtClean="0"/>
              <a:pPr/>
              <a:t>‹#›</a:t>
            </a:fld>
            <a:endParaRPr lang="en-US"/>
          </a:p>
        </p:txBody>
      </p:sp>
      <p:sp>
        <p:nvSpPr>
          <p:cNvPr id="7" name="Rectangle 6">
            <a:extLst>
              <a:ext uri="{FF2B5EF4-FFF2-40B4-BE49-F238E27FC236}">
                <a16:creationId xmlns="" xmlns:a16="http://schemas.microsoft.com/office/drawing/2014/main" id="{A61CBCBB-D586-40A7-841A-BF2B9769BF3C}"/>
              </a:ext>
            </a:extLst>
          </p:cNvPr>
          <p:cNvSpPr/>
          <p:nvPr userDrawn="1"/>
        </p:nvSpPr>
        <p:spPr>
          <a:xfrm>
            <a:off x="0" y="5994400"/>
            <a:ext cx="1637915" cy="461818"/>
          </a:xfrm>
          <a:custGeom>
            <a:avLst/>
            <a:gdLst>
              <a:gd name="connsiteX0" fmla="*/ 0 w 822036"/>
              <a:gd name="connsiteY0" fmla="*/ 0 h 461818"/>
              <a:gd name="connsiteX1" fmla="*/ 822036 w 822036"/>
              <a:gd name="connsiteY1" fmla="*/ 0 h 461818"/>
              <a:gd name="connsiteX2" fmla="*/ 822036 w 822036"/>
              <a:gd name="connsiteY2" fmla="*/ 461818 h 461818"/>
              <a:gd name="connsiteX3" fmla="*/ 0 w 822036"/>
              <a:gd name="connsiteY3" fmla="*/ 461818 h 461818"/>
              <a:gd name="connsiteX4" fmla="*/ 0 w 822036"/>
              <a:gd name="connsiteY4" fmla="*/ 0 h 461818"/>
              <a:gd name="connsiteX0" fmla="*/ 0 w 1228436"/>
              <a:gd name="connsiteY0" fmla="*/ 0 h 461818"/>
              <a:gd name="connsiteX1" fmla="*/ 1228436 w 1228436"/>
              <a:gd name="connsiteY1" fmla="*/ 230909 h 461818"/>
              <a:gd name="connsiteX2" fmla="*/ 822036 w 1228436"/>
              <a:gd name="connsiteY2" fmla="*/ 461818 h 461818"/>
              <a:gd name="connsiteX3" fmla="*/ 0 w 1228436"/>
              <a:gd name="connsiteY3" fmla="*/ 461818 h 461818"/>
              <a:gd name="connsiteX4" fmla="*/ 0 w 1228436"/>
              <a:gd name="connsiteY4" fmla="*/ 0 h 461818"/>
              <a:gd name="connsiteX0" fmla="*/ 0 w 1228436"/>
              <a:gd name="connsiteY0" fmla="*/ 0 h 461818"/>
              <a:gd name="connsiteX1" fmla="*/ 1228436 w 1228436"/>
              <a:gd name="connsiteY1" fmla="*/ 230909 h 461818"/>
              <a:gd name="connsiteX2" fmla="*/ 1200727 w 1228436"/>
              <a:gd name="connsiteY2" fmla="*/ 240145 h 461818"/>
              <a:gd name="connsiteX3" fmla="*/ 0 w 1228436"/>
              <a:gd name="connsiteY3" fmla="*/ 461818 h 461818"/>
              <a:gd name="connsiteX4" fmla="*/ 0 w 1228436"/>
              <a:gd name="connsiteY4" fmla="*/ 0 h 461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8436" h="461818">
                <a:moveTo>
                  <a:pt x="0" y="0"/>
                </a:moveTo>
                <a:lnTo>
                  <a:pt x="1228436" y="230909"/>
                </a:lnTo>
                <a:lnTo>
                  <a:pt x="1200727" y="240145"/>
                </a:lnTo>
                <a:lnTo>
                  <a:pt x="0" y="461818"/>
                </a:lnTo>
                <a:lnTo>
                  <a:pt x="0" y="0"/>
                </a:lnTo>
                <a:close/>
              </a:path>
            </a:pathLst>
          </a:cu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800"/>
          </a:p>
        </p:txBody>
      </p:sp>
      <p:sp>
        <p:nvSpPr>
          <p:cNvPr id="8" name="Rectangle 7">
            <a:extLst>
              <a:ext uri="{FF2B5EF4-FFF2-40B4-BE49-F238E27FC236}">
                <a16:creationId xmlns="" xmlns:a16="http://schemas.microsoft.com/office/drawing/2014/main" id="{38E2F0E6-9042-4F70-B234-803C5A8470B6}"/>
              </a:ext>
            </a:extLst>
          </p:cNvPr>
          <p:cNvSpPr/>
          <p:nvPr userDrawn="1"/>
        </p:nvSpPr>
        <p:spPr>
          <a:xfrm rot="5400000">
            <a:off x="9094738" y="2666233"/>
            <a:ext cx="5763492" cy="4310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800"/>
          </a:p>
        </p:txBody>
      </p:sp>
      <p:pic>
        <p:nvPicPr>
          <p:cNvPr id="9" name="Picture 8" descr="Logo&#10;&#10;Description automatically generated">
            <a:extLst>
              <a:ext uri="{FF2B5EF4-FFF2-40B4-BE49-F238E27FC236}">
                <a16:creationId xmlns="" xmlns:a16="http://schemas.microsoft.com/office/drawing/2014/main" id="{29673E22-AC27-4263-B184-7CC5433494B3}"/>
              </a:ext>
            </a:extLst>
          </p:cNvPr>
          <p:cNvPicPr>
            <a:picLocks noChangeAspect="1"/>
          </p:cNvPicPr>
          <p:nvPr userDrawn="1"/>
        </p:nvPicPr>
        <p:blipFill>
          <a:blip r:embed="rId14" cstate="print"/>
          <a:stretch>
            <a:fillRect/>
          </a:stretch>
        </p:blipFill>
        <p:spPr>
          <a:xfrm>
            <a:off x="11576242" y="6309822"/>
            <a:ext cx="504921" cy="472206"/>
          </a:xfrm>
          <a:prstGeom prst="rect">
            <a:avLst/>
          </a:prstGeom>
        </p:spPr>
      </p:pic>
    </p:spTree>
    <p:extLst>
      <p:ext uri="{BB962C8B-B14F-4D97-AF65-F5344CB8AC3E}">
        <p14:creationId xmlns:p14="http://schemas.microsoft.com/office/powerpoint/2010/main" xmlns="" val="4099055276"/>
      </p:ext>
    </p:extLst>
  </p:cSld>
  <p:clrMap bg1="lt1" tx1="dk1" bg2="lt2" tx2="dk2" accent1="accent1" accent2="accent2" accent3="accent3" accent4="accent4" accent5="accent5" accent6="accent6" hlink="hlink" folHlink="folHlink"/>
  <p:sldLayoutIdLst>
    <p:sldLayoutId id="2147484393" r:id="rId1"/>
    <p:sldLayoutId id="2147484394" r:id="rId2"/>
    <p:sldLayoutId id="2147484395" r:id="rId3"/>
    <p:sldLayoutId id="2147484396" r:id="rId4"/>
    <p:sldLayoutId id="2147484397" r:id="rId5"/>
    <p:sldLayoutId id="2147484398" r:id="rId6"/>
    <p:sldLayoutId id="2147484399" r:id="rId7"/>
    <p:sldLayoutId id="2147484400" r:id="rId8"/>
    <p:sldLayoutId id="2147484401" r:id="rId9"/>
    <p:sldLayoutId id="2147484402" r:id="rId10"/>
    <p:sldLayoutId id="2147484403" r:id="rId11"/>
    <p:sldLayoutId id="214748440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12.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png"/></Relationships>
</file>

<file path=ppt/slides/_rels/slide3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D865F3-A89A-4F60-9461-F06086C44A12}"/>
              </a:ext>
            </a:extLst>
          </p:cNvPr>
          <p:cNvSpPr>
            <a:spLocks noGrp="1"/>
          </p:cNvSpPr>
          <p:nvPr>
            <p:ph type="ctrTitle"/>
          </p:nvPr>
        </p:nvSpPr>
        <p:spPr>
          <a:xfrm>
            <a:off x="623455" y="-450251"/>
            <a:ext cx="10945090" cy="2387600"/>
          </a:xfrm>
        </p:spPr>
        <p:txBody>
          <a:bodyPr/>
          <a:lstStyle/>
          <a:p>
            <a:r>
              <a:rPr lang="en-US" dirty="0"/>
              <a:t>Fundamentals of Machine Learning</a:t>
            </a:r>
          </a:p>
        </p:txBody>
      </p:sp>
      <p:sp>
        <p:nvSpPr>
          <p:cNvPr id="3" name="Subtitle 2">
            <a:extLst>
              <a:ext uri="{FF2B5EF4-FFF2-40B4-BE49-F238E27FC236}">
                <a16:creationId xmlns="" xmlns:a16="http://schemas.microsoft.com/office/drawing/2014/main" id="{F9EA4EF1-0317-458B-ACCA-E711EE5D7CA5}"/>
              </a:ext>
            </a:extLst>
          </p:cNvPr>
          <p:cNvSpPr>
            <a:spLocks noGrp="1"/>
          </p:cNvSpPr>
          <p:nvPr>
            <p:ph type="subTitle" idx="1"/>
          </p:nvPr>
        </p:nvSpPr>
        <p:spPr>
          <a:xfrm>
            <a:off x="2667000" y="2119745"/>
            <a:ext cx="6858000" cy="2651759"/>
          </a:xfrm>
        </p:spPr>
        <p:txBody>
          <a:bodyPr>
            <a:normAutofit/>
          </a:bodyPr>
          <a:lstStyle/>
          <a:p>
            <a:r>
              <a:rPr lang="en-US" sz="3200" b="1" dirty="0"/>
              <a:t>(20B12CS331)</a:t>
            </a:r>
            <a:r>
              <a:rPr lang="en-US" sz="4400" b="1" dirty="0"/>
              <a:t/>
            </a:r>
            <a:br>
              <a:rPr lang="en-US" sz="4400" b="1" dirty="0"/>
            </a:br>
            <a:r>
              <a:rPr lang="en-US" b="1" dirty="0"/>
              <a:t/>
            </a:r>
            <a:br>
              <a:rPr lang="en-US" b="1" dirty="0"/>
            </a:br>
            <a:r>
              <a:rPr lang="en-US" sz="2800" dirty="0"/>
              <a:t>Odd Semester </a:t>
            </a:r>
            <a:r>
              <a:rPr lang="en-US" sz="2800" dirty="0" smtClean="0"/>
              <a:t>2022 </a:t>
            </a:r>
            <a:r>
              <a:rPr lang="en-US" sz="2800" dirty="0"/>
              <a:t>(5th Semester )</a:t>
            </a:r>
          </a:p>
          <a:p>
            <a:endParaRPr lang="en-US" dirty="0"/>
          </a:p>
        </p:txBody>
      </p:sp>
      <p:sp>
        <p:nvSpPr>
          <p:cNvPr id="4" name="Subtitle 2">
            <a:extLst>
              <a:ext uri="{FF2B5EF4-FFF2-40B4-BE49-F238E27FC236}">
                <a16:creationId xmlns="" xmlns:a16="http://schemas.microsoft.com/office/drawing/2014/main" id="{51559CCC-604D-4BFD-9B3A-DA0961AF006A}"/>
              </a:ext>
            </a:extLst>
          </p:cNvPr>
          <p:cNvSpPr txBox="1">
            <a:spLocks/>
          </p:cNvSpPr>
          <p:nvPr/>
        </p:nvSpPr>
        <p:spPr>
          <a:xfrm>
            <a:off x="1644073" y="5324158"/>
            <a:ext cx="9402618" cy="790293"/>
          </a:xfrm>
          <a:prstGeom prst="rect">
            <a:avLst/>
          </a:prstGeom>
        </p:spPr>
        <p:txBody>
          <a:bodyPr>
            <a:noAutofit/>
          </a:bodyPr>
          <a:lstStyle>
            <a:lvl1pPr marL="0" indent="0" algn="ctr" defTabSz="685800" rtl="0" eaLnBrk="1" latinLnBrk="0" hangingPunct="1">
              <a:lnSpc>
                <a:spcPct val="90000"/>
              </a:lnSpc>
              <a:spcBef>
                <a:spcPts val="750"/>
              </a:spcBef>
              <a:buFont typeface="Arial" panose="020B0604020202020204" pitchFamily="34" charset="0"/>
              <a:buNone/>
              <a:defRPr sz="2400" kern="1200">
                <a:solidFill>
                  <a:schemeClr val="tx1"/>
                </a:solidFill>
                <a:latin typeface="+mn-lt"/>
                <a:ea typeface="+mn-ea"/>
                <a:cs typeface="+mn-cs"/>
              </a:defRPr>
            </a:lvl1pPr>
            <a:lvl2pPr marL="457200" indent="0" algn="ctr" defTabSz="685800" rtl="0" eaLnBrk="1" latinLnBrk="0" hangingPunct="1">
              <a:lnSpc>
                <a:spcPct val="90000"/>
              </a:lnSpc>
              <a:spcBef>
                <a:spcPts val="375"/>
              </a:spcBef>
              <a:buFont typeface="Arial" panose="020B0604020202020204" pitchFamily="34" charset="0"/>
              <a:buNone/>
              <a:defRPr sz="2000" kern="1200">
                <a:solidFill>
                  <a:schemeClr val="tx1"/>
                </a:solidFill>
                <a:latin typeface="+mn-lt"/>
                <a:ea typeface="+mn-ea"/>
                <a:cs typeface="+mn-cs"/>
              </a:defRPr>
            </a:lvl2pPr>
            <a:lvl3pPr marL="914400" indent="0" algn="ctr" defTabSz="685800" rtl="0" eaLnBrk="1" latinLnBrk="0" hangingPunct="1">
              <a:lnSpc>
                <a:spcPct val="90000"/>
              </a:lnSpc>
              <a:spcBef>
                <a:spcPts val="375"/>
              </a:spcBef>
              <a:buFont typeface="Arial" panose="020B0604020202020204" pitchFamily="34" charset="0"/>
              <a:buNone/>
              <a:defRPr sz="1800" kern="1200">
                <a:solidFill>
                  <a:schemeClr val="tx1"/>
                </a:solidFill>
                <a:latin typeface="+mn-lt"/>
                <a:ea typeface="+mn-ea"/>
                <a:cs typeface="+mn-cs"/>
              </a:defRPr>
            </a:lvl3pPr>
            <a:lvl4pPr marL="1371600" indent="0" algn="ctr"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4pPr>
            <a:lvl5pPr marL="1828800" indent="0" algn="ctr"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5pPr>
            <a:lvl6pPr marL="2286000" indent="0" algn="ctr"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6pPr>
            <a:lvl7pPr marL="2743200" indent="0" algn="ctr"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7pPr>
            <a:lvl8pPr marL="3200400" indent="0" algn="ctr"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8pPr>
            <a:lvl9pPr marL="3657600" indent="0" algn="ctr" defTabSz="685800" rtl="0" eaLnBrk="1" latinLnBrk="0" hangingPunct="1">
              <a:lnSpc>
                <a:spcPct val="90000"/>
              </a:lnSpc>
              <a:spcBef>
                <a:spcPts val="375"/>
              </a:spcBef>
              <a:buFont typeface="Arial" panose="020B0604020202020204" pitchFamily="34" charset="0"/>
              <a:buNone/>
              <a:defRPr sz="1600" kern="1200">
                <a:solidFill>
                  <a:schemeClr val="tx1"/>
                </a:solidFill>
                <a:latin typeface="+mn-lt"/>
                <a:ea typeface="+mn-ea"/>
                <a:cs typeface="+mn-cs"/>
              </a:defRPr>
            </a:lvl9pPr>
          </a:lstStyle>
          <a:p>
            <a:r>
              <a:rPr lang="en-US" dirty="0"/>
              <a:t>Computer Science and Engineering and Information Technology</a:t>
            </a:r>
          </a:p>
          <a:p>
            <a:r>
              <a:rPr lang="en-US" sz="2800" dirty="0"/>
              <a:t>Jaypee Institute Of Information Technology (JIIT), Noida</a:t>
            </a:r>
          </a:p>
        </p:txBody>
      </p:sp>
    </p:spTree>
    <p:extLst>
      <p:ext uri="{BB962C8B-B14F-4D97-AF65-F5344CB8AC3E}">
        <p14:creationId xmlns:p14="http://schemas.microsoft.com/office/powerpoint/2010/main" xmlns="" val="3021867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420370" y="1414395"/>
            <a:ext cx="10866466" cy="2954655"/>
          </a:xfrm>
          <a:prstGeom prst="rect">
            <a:avLst/>
          </a:prstGeom>
          <a:noFill/>
        </p:spPr>
        <p:txBody>
          <a:bodyPr wrap="square">
            <a:spAutoFit/>
          </a:bodyPr>
          <a:lstStyle/>
          <a:p>
            <a:pPr marL="342900" indent="-342900">
              <a:buFont typeface="Arial" panose="020B0604020202020204" pitchFamily="34" charset="0"/>
              <a:buChar char="•"/>
            </a:pPr>
            <a:r>
              <a:rPr lang="en-US" sz="2400" b="1" dirty="0">
                <a:latin typeface="Book Antiqua" panose="02040602050305030304" pitchFamily="18" charset="0"/>
              </a:rPr>
              <a:t>Example</a:t>
            </a:r>
            <a:r>
              <a:rPr lang="en-US" sz="2400" dirty="0">
                <a:solidFill>
                  <a:srgbClr val="FF0000"/>
                </a:solidFill>
                <a:latin typeface="Book Antiqua" panose="02040602050305030304" pitchFamily="18" charset="0"/>
              </a:rPr>
              <a:t>: </a:t>
            </a:r>
            <a:r>
              <a:rPr lang="en-US" sz="2400" dirty="0">
                <a:latin typeface="Book Antiqua" panose="02040602050305030304" pitchFamily="18" charset="0"/>
              </a:rPr>
              <a:t>Handwriting Recognition Learning Problem</a:t>
            </a:r>
          </a:p>
          <a:p>
            <a:pPr marL="800100" lvl="1" indent="-342900">
              <a:buFont typeface="Arial" panose="020B0604020202020204" pitchFamily="34" charset="0"/>
              <a:buChar char="•"/>
            </a:pPr>
            <a:endParaRPr lang="en-US" sz="2400" dirty="0">
              <a:solidFill>
                <a:srgbClr val="FF0000"/>
              </a:solidFill>
              <a:latin typeface="Book Antiqua" panose="02040602050305030304" pitchFamily="18" charset="0"/>
            </a:endParaRPr>
          </a:p>
          <a:p>
            <a:pPr marL="800100" lvl="1" indent="-342900" algn="just">
              <a:buFont typeface="Arial" panose="020B0604020202020204" pitchFamily="34" charset="0"/>
              <a:buChar char="•"/>
            </a:pPr>
            <a:r>
              <a:rPr lang="en-US" sz="2400" dirty="0">
                <a:solidFill>
                  <a:srgbClr val="FF0000"/>
                </a:solidFill>
                <a:latin typeface="Book Antiqua" panose="02040602050305030304" pitchFamily="18" charset="0"/>
              </a:rPr>
              <a:t>Task T: </a:t>
            </a:r>
            <a:r>
              <a:rPr lang="en-US" sz="2400" dirty="0">
                <a:latin typeface="Book Antiqua" panose="02040602050305030304" pitchFamily="18" charset="0"/>
              </a:rPr>
              <a:t>Recognition and classifying hand written  words within images</a:t>
            </a:r>
          </a:p>
          <a:p>
            <a:endParaRPr lang="en-US" dirty="0">
              <a:solidFill>
                <a:srgbClr val="000000"/>
              </a:solidFill>
              <a:latin typeface="Cambria" panose="02040503050406030204" pitchFamily="18" charset="0"/>
            </a:endParaRPr>
          </a:p>
          <a:p>
            <a:pPr marL="800100" lvl="1" indent="-342900" algn="just">
              <a:buFont typeface="Arial" panose="020B0604020202020204" pitchFamily="34" charset="0"/>
              <a:buChar char="•"/>
            </a:pPr>
            <a:r>
              <a:rPr lang="en-US" sz="2400" dirty="0">
                <a:solidFill>
                  <a:srgbClr val="FF0000"/>
                </a:solidFill>
                <a:latin typeface="Book Antiqua" panose="02040602050305030304" pitchFamily="18" charset="0"/>
              </a:rPr>
              <a:t>Performance Measure P: </a:t>
            </a:r>
            <a:r>
              <a:rPr lang="en-US" sz="2400" dirty="0">
                <a:latin typeface="Book Antiqua" panose="02040602050305030304" pitchFamily="18" charset="0"/>
              </a:rPr>
              <a:t>Percentage of words correctly classified.</a:t>
            </a:r>
          </a:p>
          <a:p>
            <a:pPr marL="800100" lvl="1" indent="-342900" algn="just">
              <a:buFont typeface="Arial" panose="020B0604020202020204" pitchFamily="34" charset="0"/>
              <a:buChar char="•"/>
            </a:pPr>
            <a:endParaRPr lang="en-US" sz="2400" dirty="0">
              <a:latin typeface="Book Antiqua" panose="02040602050305030304" pitchFamily="18" charset="0"/>
            </a:endParaRPr>
          </a:p>
          <a:p>
            <a:pPr marL="800100" lvl="1" indent="-342900" algn="just">
              <a:buFont typeface="Arial" panose="020B0604020202020204" pitchFamily="34" charset="0"/>
              <a:buChar char="•"/>
            </a:pPr>
            <a:r>
              <a:rPr lang="en-US" sz="2400" dirty="0">
                <a:solidFill>
                  <a:srgbClr val="FF0000"/>
                </a:solidFill>
                <a:latin typeface="Book Antiqua" panose="02040602050305030304" pitchFamily="18" charset="0"/>
              </a:rPr>
              <a:t>Training Experience E: </a:t>
            </a:r>
            <a:r>
              <a:rPr lang="en-US" sz="2400" dirty="0">
                <a:latin typeface="Book Antiqua" panose="02040602050305030304" pitchFamily="18" charset="0"/>
              </a:rPr>
              <a:t>A database of handwritten words with given classification</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420370" y="220902"/>
            <a:ext cx="6301740" cy="523220"/>
          </a:xfrm>
          <a:prstGeom prst="rect">
            <a:avLst/>
          </a:prstGeom>
          <a:noFill/>
        </p:spPr>
        <p:txBody>
          <a:bodyPr wrap="square">
            <a:spAutoFit/>
          </a:bodyPr>
          <a:lstStyle/>
          <a:p>
            <a:pPr algn="l"/>
            <a:r>
              <a:rPr lang="en-US" sz="2800" b="1" dirty="0">
                <a:latin typeface="Book Antiqua" panose="02040602050305030304" pitchFamily="18" charset="0"/>
              </a:rPr>
              <a:t>Machine Learning: An Introduction</a:t>
            </a:r>
          </a:p>
        </p:txBody>
      </p:sp>
    </p:spTree>
    <p:extLst>
      <p:ext uri="{BB962C8B-B14F-4D97-AF65-F5344CB8AC3E}">
        <p14:creationId xmlns:p14="http://schemas.microsoft.com/office/powerpoint/2010/main" xmlns="" val="758230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665017" y="1469812"/>
            <a:ext cx="10603345" cy="3323987"/>
          </a:xfrm>
          <a:prstGeom prst="rect">
            <a:avLst/>
          </a:prstGeom>
          <a:noFill/>
        </p:spPr>
        <p:txBody>
          <a:bodyPr wrap="square">
            <a:spAutoFit/>
          </a:bodyPr>
          <a:lstStyle/>
          <a:p>
            <a:pPr marL="342900" indent="-342900">
              <a:buFont typeface="Arial" panose="020B0604020202020204" pitchFamily="34" charset="0"/>
              <a:buChar char="•"/>
            </a:pPr>
            <a:r>
              <a:rPr lang="en-US" sz="2400" b="1" dirty="0">
                <a:latin typeface="Book Antiqua" panose="02040602050305030304" pitchFamily="18" charset="0"/>
              </a:rPr>
              <a:t>Example</a:t>
            </a:r>
            <a:r>
              <a:rPr lang="en-US" sz="2400" dirty="0">
                <a:solidFill>
                  <a:srgbClr val="FF0000"/>
                </a:solidFill>
                <a:latin typeface="Book Antiqua" panose="02040602050305030304" pitchFamily="18" charset="0"/>
              </a:rPr>
              <a:t>: </a:t>
            </a:r>
            <a:r>
              <a:rPr lang="en-US" sz="2400" dirty="0">
                <a:latin typeface="Book Antiqua" panose="02040602050305030304" pitchFamily="18" charset="0"/>
              </a:rPr>
              <a:t>A robot driving learning problem</a:t>
            </a:r>
          </a:p>
          <a:p>
            <a:pPr marL="800100" lvl="1" indent="-342900">
              <a:buFont typeface="Arial" panose="020B0604020202020204" pitchFamily="34" charset="0"/>
              <a:buChar char="•"/>
            </a:pPr>
            <a:endParaRPr lang="en-US" sz="2400" dirty="0">
              <a:solidFill>
                <a:srgbClr val="FF0000"/>
              </a:solidFill>
              <a:latin typeface="Book Antiqua" panose="02040602050305030304" pitchFamily="18" charset="0"/>
            </a:endParaRPr>
          </a:p>
          <a:p>
            <a:pPr marL="800100" lvl="1" indent="-342900" algn="just">
              <a:buFont typeface="Arial" panose="020B0604020202020204" pitchFamily="34" charset="0"/>
              <a:buChar char="•"/>
            </a:pPr>
            <a:r>
              <a:rPr lang="en-US" sz="2400" dirty="0">
                <a:solidFill>
                  <a:srgbClr val="FF0000"/>
                </a:solidFill>
                <a:latin typeface="Book Antiqua" panose="02040602050305030304" pitchFamily="18" charset="0"/>
              </a:rPr>
              <a:t>Task T: </a:t>
            </a:r>
            <a:r>
              <a:rPr lang="en-US" sz="2400" dirty="0">
                <a:latin typeface="Book Antiqua" panose="02040602050305030304" pitchFamily="18" charset="0"/>
              </a:rPr>
              <a:t>Driving on public four-lane highways using vision sensors</a:t>
            </a:r>
          </a:p>
          <a:p>
            <a:endParaRPr lang="en-US" dirty="0">
              <a:solidFill>
                <a:srgbClr val="000000"/>
              </a:solidFill>
              <a:latin typeface="Cambria" panose="02040503050406030204" pitchFamily="18" charset="0"/>
            </a:endParaRPr>
          </a:p>
          <a:p>
            <a:pPr marL="800100" lvl="1" indent="-342900" algn="just">
              <a:buFont typeface="Arial" panose="020B0604020202020204" pitchFamily="34" charset="0"/>
              <a:buChar char="•"/>
            </a:pPr>
            <a:r>
              <a:rPr lang="en-US" sz="2400" dirty="0">
                <a:solidFill>
                  <a:srgbClr val="FF0000"/>
                </a:solidFill>
                <a:latin typeface="Book Antiqua" panose="02040602050305030304" pitchFamily="18" charset="0"/>
              </a:rPr>
              <a:t>Performance Measure P: </a:t>
            </a:r>
            <a:r>
              <a:rPr lang="en-US" sz="2400" dirty="0">
                <a:latin typeface="Book Antiqua" panose="02040602050305030304" pitchFamily="18" charset="0"/>
              </a:rPr>
              <a:t>Average distance travelled before an error (as judged by human)</a:t>
            </a:r>
          </a:p>
          <a:p>
            <a:pPr marL="800100" lvl="1" indent="-342900" algn="just">
              <a:buFont typeface="Arial" panose="020B0604020202020204" pitchFamily="34" charset="0"/>
              <a:buChar char="•"/>
            </a:pPr>
            <a:endParaRPr lang="en-US" sz="2400" dirty="0">
              <a:latin typeface="Book Antiqua" panose="02040602050305030304" pitchFamily="18" charset="0"/>
            </a:endParaRPr>
          </a:p>
          <a:p>
            <a:pPr marL="800100" lvl="1" indent="-342900" algn="just">
              <a:buFont typeface="Arial" panose="020B0604020202020204" pitchFamily="34" charset="0"/>
              <a:buChar char="•"/>
            </a:pPr>
            <a:r>
              <a:rPr lang="en-US" sz="2400" dirty="0">
                <a:solidFill>
                  <a:srgbClr val="FF0000"/>
                </a:solidFill>
                <a:latin typeface="Book Antiqua" panose="02040602050305030304" pitchFamily="18" charset="0"/>
              </a:rPr>
              <a:t>Training Experience E: </a:t>
            </a:r>
            <a:r>
              <a:rPr lang="en-US" sz="2400" dirty="0">
                <a:latin typeface="Book Antiqua" panose="02040602050305030304" pitchFamily="18" charset="0"/>
              </a:rPr>
              <a:t>A sequence of images and steering commands recorded while observing a human driver</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383425" y="257848"/>
            <a:ext cx="6301740" cy="523220"/>
          </a:xfrm>
          <a:prstGeom prst="rect">
            <a:avLst/>
          </a:prstGeom>
          <a:noFill/>
        </p:spPr>
        <p:txBody>
          <a:bodyPr wrap="square">
            <a:spAutoFit/>
          </a:bodyPr>
          <a:lstStyle/>
          <a:p>
            <a:pPr algn="l"/>
            <a:r>
              <a:rPr lang="en-US" sz="2800" b="1" dirty="0">
                <a:latin typeface="Book Antiqua" panose="02040602050305030304" pitchFamily="18" charset="0"/>
              </a:rPr>
              <a:t>Machine Learning: An Introduction</a:t>
            </a:r>
          </a:p>
        </p:txBody>
      </p:sp>
    </p:spTree>
    <p:extLst>
      <p:ext uri="{BB962C8B-B14F-4D97-AF65-F5344CB8AC3E}">
        <p14:creationId xmlns:p14="http://schemas.microsoft.com/office/powerpoint/2010/main" xmlns="" val="1256040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775854" y="1395922"/>
            <a:ext cx="10640291" cy="3177024"/>
          </a:xfrm>
          <a:prstGeom prst="rect">
            <a:avLst/>
          </a:prstGeom>
          <a:noFill/>
        </p:spPr>
        <p:txBody>
          <a:bodyPr wrap="square">
            <a:spAutoFit/>
          </a:bodyPr>
          <a:lstStyle/>
          <a:p>
            <a:pPr marL="342900" indent="-342900">
              <a:buFont typeface="Arial" panose="020B0604020202020204" pitchFamily="34" charset="0"/>
              <a:buChar char="•"/>
            </a:pPr>
            <a:r>
              <a:rPr lang="en-US" sz="2400" dirty="0">
                <a:latin typeface="Book Antiqua" panose="02040602050305030304" pitchFamily="18" charset="0"/>
              </a:rPr>
              <a:t>Learning is used when:</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Human expertise does not exist (navigating on Mars),</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Humans are unable to explain their expertise (speech recognition)</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Solution changes in time (routing on a computer network)</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Solution needs to be adapted to particular cases (user biometrics)</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Discover new knowledge from large databases</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401897" y="193193"/>
            <a:ext cx="6301740" cy="523220"/>
          </a:xfrm>
          <a:prstGeom prst="rect">
            <a:avLst/>
          </a:prstGeom>
          <a:noFill/>
        </p:spPr>
        <p:txBody>
          <a:bodyPr wrap="square">
            <a:spAutoFit/>
          </a:bodyPr>
          <a:lstStyle/>
          <a:p>
            <a:pPr algn="l"/>
            <a:r>
              <a:rPr lang="en-US" sz="2800" b="1" dirty="0">
                <a:latin typeface="Book Antiqua" panose="02040602050305030304" pitchFamily="18" charset="0"/>
              </a:rPr>
              <a:t>Why Machine Learning?</a:t>
            </a:r>
          </a:p>
        </p:txBody>
      </p:sp>
    </p:spTree>
    <p:extLst>
      <p:ext uri="{BB962C8B-B14F-4D97-AF65-F5344CB8AC3E}">
        <p14:creationId xmlns:p14="http://schemas.microsoft.com/office/powerpoint/2010/main" xmlns="" val="28283518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1782617" y="722591"/>
            <a:ext cx="9014691" cy="6131679"/>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Human Computer Interactions</a:t>
            </a:r>
          </a:p>
          <a:p>
            <a:pPr marL="342900" indent="-342900">
              <a:lnSpc>
                <a:spcPct val="150000"/>
              </a:lnSpc>
              <a:buFont typeface="Arial" panose="020B0604020202020204" pitchFamily="34" charset="0"/>
              <a:buChar char="•"/>
            </a:pPr>
            <a:r>
              <a:rPr lang="en-US" sz="2400" dirty="0">
                <a:latin typeface="Book Antiqua" panose="02040602050305030304" pitchFamily="18" charset="0"/>
              </a:rPr>
              <a:t>Computer Vision</a:t>
            </a:r>
          </a:p>
          <a:p>
            <a:pPr marL="342900" indent="-342900">
              <a:lnSpc>
                <a:spcPct val="150000"/>
              </a:lnSpc>
              <a:buFont typeface="Arial" panose="020B0604020202020204" pitchFamily="34" charset="0"/>
              <a:buChar char="•"/>
            </a:pPr>
            <a:r>
              <a:rPr lang="en-US" sz="2400" dirty="0">
                <a:latin typeface="Book Antiqua" panose="02040602050305030304" pitchFamily="18" charset="0"/>
              </a:rPr>
              <a:t>Gaming</a:t>
            </a:r>
          </a:p>
          <a:p>
            <a:pPr marL="342900" indent="-342900">
              <a:lnSpc>
                <a:spcPct val="150000"/>
              </a:lnSpc>
              <a:buFont typeface="Arial" panose="020B0604020202020204" pitchFamily="34" charset="0"/>
              <a:buChar char="•"/>
            </a:pPr>
            <a:r>
              <a:rPr lang="en-US" sz="2400" dirty="0">
                <a:latin typeface="Book Antiqua" panose="02040602050305030304" pitchFamily="18" charset="0"/>
              </a:rPr>
              <a:t>Finance</a:t>
            </a:r>
          </a:p>
          <a:p>
            <a:pPr marL="342900" indent="-342900">
              <a:lnSpc>
                <a:spcPct val="150000"/>
              </a:lnSpc>
              <a:buFont typeface="Arial" panose="020B0604020202020204" pitchFamily="34" charset="0"/>
              <a:buChar char="•"/>
            </a:pPr>
            <a:r>
              <a:rPr lang="en-US" sz="2400" dirty="0">
                <a:latin typeface="Book Antiqua" panose="02040602050305030304" pitchFamily="18" charset="0"/>
              </a:rPr>
              <a:t>Medical Science</a:t>
            </a:r>
          </a:p>
          <a:p>
            <a:pPr marL="342900" indent="-342900">
              <a:lnSpc>
                <a:spcPct val="150000"/>
              </a:lnSpc>
              <a:buFont typeface="Arial" panose="020B0604020202020204" pitchFamily="34" charset="0"/>
              <a:buChar char="•"/>
            </a:pPr>
            <a:r>
              <a:rPr lang="en-US" sz="2400" dirty="0">
                <a:latin typeface="Book Antiqua" panose="02040602050305030304" pitchFamily="18" charset="0"/>
              </a:rPr>
              <a:t>Natural Language Processing</a:t>
            </a:r>
          </a:p>
          <a:p>
            <a:pPr marL="342900" indent="-342900">
              <a:lnSpc>
                <a:spcPct val="150000"/>
              </a:lnSpc>
              <a:buFont typeface="Arial" panose="020B0604020202020204" pitchFamily="34" charset="0"/>
              <a:buChar char="•"/>
            </a:pPr>
            <a:r>
              <a:rPr lang="en-US" sz="2400" dirty="0">
                <a:latin typeface="Book Antiqua" panose="02040602050305030304" pitchFamily="18" charset="0"/>
              </a:rPr>
              <a:t>Space Exploration</a:t>
            </a:r>
          </a:p>
          <a:p>
            <a:pPr marL="342900" indent="-342900">
              <a:lnSpc>
                <a:spcPct val="150000"/>
              </a:lnSpc>
              <a:buFont typeface="Arial" panose="020B0604020202020204" pitchFamily="34" charset="0"/>
              <a:buChar char="•"/>
            </a:pPr>
            <a:r>
              <a:rPr lang="en-US" sz="2400" dirty="0">
                <a:latin typeface="Book Antiqua" panose="02040602050305030304" pitchFamily="18" charset="0"/>
              </a:rPr>
              <a:t>Robotics</a:t>
            </a:r>
          </a:p>
          <a:p>
            <a:pPr marL="342900" indent="-342900">
              <a:lnSpc>
                <a:spcPct val="150000"/>
              </a:lnSpc>
              <a:buFont typeface="Arial" panose="020B0604020202020204" pitchFamily="34" charset="0"/>
              <a:buChar char="•"/>
            </a:pPr>
            <a:r>
              <a:rPr lang="en-US" sz="2400" dirty="0">
                <a:latin typeface="Book Antiqua" panose="02040602050305030304" pitchFamily="18" charset="0"/>
              </a:rPr>
              <a:t>Industry Automation</a:t>
            </a:r>
          </a:p>
          <a:p>
            <a:pPr marL="342900" indent="-342900">
              <a:lnSpc>
                <a:spcPct val="150000"/>
              </a:lnSpc>
              <a:buFont typeface="Arial" panose="020B0604020202020204" pitchFamily="34" charset="0"/>
              <a:buChar char="•"/>
            </a:pPr>
            <a:r>
              <a:rPr lang="en-US" sz="2400" dirty="0">
                <a:latin typeface="Book Antiqua" panose="02040602050305030304" pitchFamily="18" charset="0"/>
              </a:rPr>
              <a:t>Social networks</a:t>
            </a:r>
          </a:p>
          <a:p>
            <a:pPr marL="342900" indent="-342900">
              <a:lnSpc>
                <a:spcPct val="150000"/>
              </a:lnSpc>
              <a:buFont typeface="Arial" panose="020B0604020202020204" pitchFamily="34" charset="0"/>
              <a:buChar char="•"/>
            </a:pPr>
            <a:r>
              <a:rPr lang="en-US" sz="2400" dirty="0">
                <a:latin typeface="Book Antiqua" panose="02040602050305030304" pitchFamily="18" charset="0"/>
              </a:rPr>
              <a:t>and others…</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355715" y="199371"/>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 Areas of Machine Learning</a:t>
            </a:r>
          </a:p>
        </p:txBody>
      </p:sp>
    </p:spTree>
    <p:extLst>
      <p:ext uri="{BB962C8B-B14F-4D97-AF65-F5344CB8AC3E}">
        <p14:creationId xmlns:p14="http://schemas.microsoft.com/office/powerpoint/2010/main" xmlns="" val="4134360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954579" y="785475"/>
            <a:ext cx="7589520"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Object Detection</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466552" y="73601"/>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5627B0B9-8088-402C-AA7E-EBAED4285C9C}"/>
              </a:ext>
            </a:extLst>
          </p:cNvPr>
          <p:cNvPicPr>
            <a:picLocks noChangeAspect="1"/>
          </p:cNvPicPr>
          <p:nvPr/>
        </p:nvPicPr>
        <p:blipFill>
          <a:blip r:embed="rId2"/>
          <a:stretch>
            <a:fillRect/>
          </a:stretch>
        </p:blipFill>
        <p:spPr>
          <a:xfrm>
            <a:off x="1838454" y="1377175"/>
            <a:ext cx="8515092" cy="4908862"/>
          </a:xfrm>
          <a:prstGeom prst="rect">
            <a:avLst/>
          </a:prstGeom>
        </p:spPr>
      </p:pic>
    </p:spTree>
    <p:extLst>
      <p:ext uri="{BB962C8B-B14F-4D97-AF65-F5344CB8AC3E}">
        <p14:creationId xmlns:p14="http://schemas.microsoft.com/office/powerpoint/2010/main" xmlns="" val="28646366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806796" y="616199"/>
            <a:ext cx="7589520"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Image Segmentation</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392661" y="92979"/>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5" name="Picture 4">
            <a:extLst>
              <a:ext uri="{FF2B5EF4-FFF2-40B4-BE49-F238E27FC236}">
                <a16:creationId xmlns="" xmlns:a16="http://schemas.microsoft.com/office/drawing/2014/main" id="{9D9C2903-7E85-4B40-8E0D-95D874C3CF87}"/>
              </a:ext>
            </a:extLst>
          </p:cNvPr>
          <p:cNvPicPr>
            <a:picLocks noChangeAspect="1"/>
          </p:cNvPicPr>
          <p:nvPr/>
        </p:nvPicPr>
        <p:blipFill>
          <a:blip r:embed="rId2"/>
          <a:stretch>
            <a:fillRect/>
          </a:stretch>
        </p:blipFill>
        <p:spPr>
          <a:xfrm>
            <a:off x="1541704" y="1536557"/>
            <a:ext cx="8536321" cy="4319297"/>
          </a:xfrm>
          <a:prstGeom prst="rect">
            <a:avLst/>
          </a:prstGeom>
        </p:spPr>
      </p:pic>
    </p:spTree>
    <p:extLst>
      <p:ext uri="{BB962C8B-B14F-4D97-AF65-F5344CB8AC3E}">
        <p14:creationId xmlns:p14="http://schemas.microsoft.com/office/powerpoint/2010/main" xmlns="" val="3634804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918210" y="720071"/>
            <a:ext cx="7589520"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Image Colorization</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457315" y="199370"/>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2623AD24-34A0-4B3B-9062-C590014531F0}"/>
              </a:ext>
            </a:extLst>
          </p:cNvPr>
          <p:cNvPicPr>
            <a:picLocks noChangeAspect="1"/>
          </p:cNvPicPr>
          <p:nvPr/>
        </p:nvPicPr>
        <p:blipFill>
          <a:blip r:embed="rId2"/>
          <a:stretch>
            <a:fillRect/>
          </a:stretch>
        </p:blipFill>
        <p:spPr>
          <a:xfrm>
            <a:off x="1745673" y="1531620"/>
            <a:ext cx="7857808" cy="4250700"/>
          </a:xfrm>
          <a:prstGeom prst="rect">
            <a:avLst/>
          </a:prstGeom>
        </p:spPr>
      </p:pic>
      <p:sp>
        <p:nvSpPr>
          <p:cNvPr id="10" name="TextBox 9">
            <a:extLst>
              <a:ext uri="{FF2B5EF4-FFF2-40B4-BE49-F238E27FC236}">
                <a16:creationId xmlns="" xmlns:a16="http://schemas.microsoft.com/office/drawing/2014/main" id="{CDCDE9C8-5CB7-4670-B4D9-1364785F7F64}"/>
              </a:ext>
            </a:extLst>
          </p:cNvPr>
          <p:cNvSpPr txBox="1"/>
          <p:nvPr/>
        </p:nvSpPr>
        <p:spPr>
          <a:xfrm>
            <a:off x="3928110" y="5766078"/>
            <a:ext cx="4579620" cy="369332"/>
          </a:xfrm>
          <a:prstGeom prst="rect">
            <a:avLst/>
          </a:prstGeom>
          <a:noFill/>
        </p:spPr>
        <p:txBody>
          <a:bodyPr wrap="square">
            <a:spAutoFit/>
          </a:bodyPr>
          <a:lstStyle/>
          <a:p>
            <a:r>
              <a:rPr lang="en-US" dirty="0">
                <a:latin typeface="CMSS10"/>
              </a:rPr>
              <a:t>Source: https://arxiv.org/abs/1603.06668</a:t>
            </a:r>
            <a:endParaRPr lang="en-US" dirty="0"/>
          </a:p>
        </p:txBody>
      </p:sp>
    </p:spTree>
    <p:extLst>
      <p:ext uri="{BB962C8B-B14F-4D97-AF65-F5344CB8AC3E}">
        <p14:creationId xmlns:p14="http://schemas.microsoft.com/office/powerpoint/2010/main" xmlns="" val="23587969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852978" y="722590"/>
            <a:ext cx="7589520"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Photo-realistic Style Transfer</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272588" y="87133"/>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sp>
        <p:nvSpPr>
          <p:cNvPr id="6" name="TextBox 5">
            <a:extLst>
              <a:ext uri="{FF2B5EF4-FFF2-40B4-BE49-F238E27FC236}">
                <a16:creationId xmlns="" xmlns:a16="http://schemas.microsoft.com/office/drawing/2014/main" id="{CE5A0625-B304-4360-8B60-D0062E5E9028}"/>
              </a:ext>
            </a:extLst>
          </p:cNvPr>
          <p:cNvSpPr txBox="1"/>
          <p:nvPr/>
        </p:nvSpPr>
        <p:spPr>
          <a:xfrm>
            <a:off x="4457700" y="5766078"/>
            <a:ext cx="4579620" cy="369332"/>
          </a:xfrm>
          <a:prstGeom prst="rect">
            <a:avLst/>
          </a:prstGeom>
          <a:noFill/>
        </p:spPr>
        <p:txBody>
          <a:bodyPr wrap="square">
            <a:spAutoFit/>
          </a:bodyPr>
          <a:lstStyle/>
          <a:p>
            <a:r>
              <a:rPr lang="en-US" dirty="0">
                <a:latin typeface="CMSS10"/>
              </a:rPr>
              <a:t>Source: https://arxiv.org/abs/1703.07511</a:t>
            </a:r>
            <a:endParaRPr lang="en-US" dirty="0"/>
          </a:p>
        </p:txBody>
      </p:sp>
      <p:pic>
        <p:nvPicPr>
          <p:cNvPr id="8" name="Picture 7">
            <a:extLst>
              <a:ext uri="{FF2B5EF4-FFF2-40B4-BE49-F238E27FC236}">
                <a16:creationId xmlns="" xmlns:a16="http://schemas.microsoft.com/office/drawing/2014/main" id="{4E2385C0-B634-43ED-9C77-A0EFDF030BD0}"/>
              </a:ext>
            </a:extLst>
          </p:cNvPr>
          <p:cNvPicPr>
            <a:picLocks noChangeAspect="1"/>
          </p:cNvPicPr>
          <p:nvPr/>
        </p:nvPicPr>
        <p:blipFill>
          <a:blip r:embed="rId2"/>
          <a:stretch>
            <a:fillRect/>
          </a:stretch>
        </p:blipFill>
        <p:spPr>
          <a:xfrm>
            <a:off x="1921163" y="1691129"/>
            <a:ext cx="7880277" cy="3876512"/>
          </a:xfrm>
          <a:prstGeom prst="rect">
            <a:avLst/>
          </a:prstGeom>
        </p:spPr>
      </p:pic>
    </p:spTree>
    <p:extLst>
      <p:ext uri="{BB962C8B-B14F-4D97-AF65-F5344CB8AC3E}">
        <p14:creationId xmlns:p14="http://schemas.microsoft.com/office/powerpoint/2010/main" xmlns="" val="6752578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982288" y="666767"/>
            <a:ext cx="7589520"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Object Removal</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309534" y="171169"/>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02723EB6-259C-4723-B485-F72CF4599D3C}"/>
              </a:ext>
            </a:extLst>
          </p:cNvPr>
          <p:cNvPicPr>
            <a:picLocks noChangeAspect="1"/>
          </p:cNvPicPr>
          <p:nvPr/>
        </p:nvPicPr>
        <p:blipFill>
          <a:blip r:embed="rId2"/>
          <a:stretch>
            <a:fillRect/>
          </a:stretch>
        </p:blipFill>
        <p:spPr>
          <a:xfrm>
            <a:off x="1211386" y="1893912"/>
            <a:ext cx="8801294" cy="3186087"/>
          </a:xfrm>
          <a:prstGeom prst="rect">
            <a:avLst/>
          </a:prstGeom>
        </p:spPr>
      </p:pic>
      <p:sp>
        <p:nvSpPr>
          <p:cNvPr id="8" name="TextBox 7">
            <a:extLst>
              <a:ext uri="{FF2B5EF4-FFF2-40B4-BE49-F238E27FC236}">
                <a16:creationId xmlns="" xmlns:a16="http://schemas.microsoft.com/office/drawing/2014/main" id="{00D2CE85-0724-4DD3-9714-890FA90D7AEA}"/>
              </a:ext>
            </a:extLst>
          </p:cNvPr>
          <p:cNvSpPr txBox="1"/>
          <p:nvPr/>
        </p:nvSpPr>
        <p:spPr>
          <a:xfrm>
            <a:off x="2987041" y="5220544"/>
            <a:ext cx="6598919" cy="369332"/>
          </a:xfrm>
          <a:prstGeom prst="rect">
            <a:avLst/>
          </a:prstGeom>
          <a:noFill/>
        </p:spPr>
        <p:txBody>
          <a:bodyPr wrap="square">
            <a:spAutoFit/>
          </a:bodyPr>
          <a:lstStyle/>
          <a:p>
            <a:r>
              <a:rPr lang="en-US" dirty="0">
                <a:latin typeface="CMSS10"/>
              </a:rPr>
              <a:t>Source: http://hi.cs.waseda.ac.jp/ </a:t>
            </a:r>
            <a:r>
              <a:rPr lang="en-US" dirty="0" err="1">
                <a:latin typeface="CMSS10"/>
              </a:rPr>
              <a:t>iizuka</a:t>
            </a:r>
            <a:r>
              <a:rPr lang="en-US" dirty="0">
                <a:latin typeface="CMSS10"/>
              </a:rPr>
              <a:t>/projects/completion/</a:t>
            </a:r>
            <a:r>
              <a:rPr lang="en-US" dirty="0" err="1">
                <a:latin typeface="CMSS10"/>
              </a:rPr>
              <a:t>en</a:t>
            </a:r>
            <a:r>
              <a:rPr lang="en-US" dirty="0">
                <a:latin typeface="CMSS10"/>
              </a:rPr>
              <a:t>/</a:t>
            </a:r>
            <a:endParaRPr lang="en-US" dirty="0"/>
          </a:p>
        </p:txBody>
      </p:sp>
    </p:spTree>
    <p:extLst>
      <p:ext uri="{BB962C8B-B14F-4D97-AF65-F5344CB8AC3E}">
        <p14:creationId xmlns:p14="http://schemas.microsoft.com/office/powerpoint/2010/main" xmlns="" val="755547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1019232" y="604897"/>
            <a:ext cx="7589520"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Image Completion</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448079" y="69487"/>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533F7769-B40E-4EBB-9E82-328DF2F3AB8D}"/>
              </a:ext>
            </a:extLst>
          </p:cNvPr>
          <p:cNvPicPr>
            <a:picLocks noChangeAspect="1"/>
          </p:cNvPicPr>
          <p:nvPr/>
        </p:nvPicPr>
        <p:blipFill>
          <a:blip r:embed="rId2"/>
          <a:stretch>
            <a:fillRect/>
          </a:stretch>
        </p:blipFill>
        <p:spPr>
          <a:xfrm>
            <a:off x="1311565" y="1758723"/>
            <a:ext cx="8660752" cy="3794146"/>
          </a:xfrm>
          <a:prstGeom prst="rect">
            <a:avLst/>
          </a:prstGeom>
        </p:spPr>
      </p:pic>
      <p:sp>
        <p:nvSpPr>
          <p:cNvPr id="8" name="TextBox 7">
            <a:extLst>
              <a:ext uri="{FF2B5EF4-FFF2-40B4-BE49-F238E27FC236}">
                <a16:creationId xmlns="" xmlns:a16="http://schemas.microsoft.com/office/drawing/2014/main" id="{786546FA-3ABB-4FDB-B8F0-AB0DAF231B55}"/>
              </a:ext>
            </a:extLst>
          </p:cNvPr>
          <p:cNvSpPr txBox="1"/>
          <p:nvPr/>
        </p:nvSpPr>
        <p:spPr>
          <a:xfrm>
            <a:off x="2876282" y="5552869"/>
            <a:ext cx="6439436" cy="369332"/>
          </a:xfrm>
          <a:prstGeom prst="rect">
            <a:avLst/>
          </a:prstGeom>
          <a:noFill/>
        </p:spPr>
        <p:txBody>
          <a:bodyPr wrap="square">
            <a:spAutoFit/>
          </a:bodyPr>
          <a:lstStyle/>
          <a:p>
            <a:r>
              <a:rPr lang="en-US" dirty="0">
                <a:latin typeface="CMSS10"/>
              </a:rPr>
              <a:t>Source: http://hi.cs.waseda.ac.jp/ </a:t>
            </a:r>
            <a:r>
              <a:rPr lang="en-US" dirty="0" err="1">
                <a:latin typeface="CMSS10"/>
              </a:rPr>
              <a:t>iizuka</a:t>
            </a:r>
            <a:r>
              <a:rPr lang="en-US" dirty="0">
                <a:latin typeface="CMSS10"/>
              </a:rPr>
              <a:t>/projects/completion/</a:t>
            </a:r>
            <a:r>
              <a:rPr lang="en-US" dirty="0" err="1">
                <a:latin typeface="CMSS10"/>
              </a:rPr>
              <a:t>en</a:t>
            </a:r>
            <a:r>
              <a:rPr lang="en-US" dirty="0">
                <a:latin typeface="CMSS10"/>
              </a:rPr>
              <a:t>/</a:t>
            </a:r>
            <a:endParaRPr lang="en-US" dirty="0"/>
          </a:p>
        </p:txBody>
      </p:sp>
    </p:spTree>
    <p:extLst>
      <p:ext uri="{BB962C8B-B14F-4D97-AF65-F5344CB8AC3E}">
        <p14:creationId xmlns:p14="http://schemas.microsoft.com/office/powerpoint/2010/main" xmlns="" val="4266134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5A3F7DC-123C-4286-88F5-EDF32BBF5E32}"/>
              </a:ext>
            </a:extLst>
          </p:cNvPr>
          <p:cNvSpPr>
            <a:spLocks noGrp="1"/>
          </p:cNvSpPr>
          <p:nvPr>
            <p:ph type="title" idx="4294967295"/>
          </p:nvPr>
        </p:nvSpPr>
        <p:spPr>
          <a:xfrm>
            <a:off x="452582" y="459654"/>
            <a:ext cx="7202488" cy="352425"/>
          </a:xfrm>
        </p:spPr>
        <p:txBody>
          <a:bodyPr>
            <a:noAutofit/>
          </a:bodyPr>
          <a:lstStyle/>
          <a:p>
            <a:r>
              <a:rPr lang="en-US" b="1" dirty="0"/>
              <a:t>Course Outcomes</a:t>
            </a:r>
            <a:endParaRPr lang="en-IN" b="1" dirty="0"/>
          </a:p>
        </p:txBody>
      </p:sp>
      <p:sp>
        <p:nvSpPr>
          <p:cNvPr id="3" name="Slide Number Placeholder 2">
            <a:extLst>
              <a:ext uri="{FF2B5EF4-FFF2-40B4-BE49-F238E27FC236}">
                <a16:creationId xmlns="" xmlns:a16="http://schemas.microsoft.com/office/drawing/2014/main" id="{DF38E3D7-F6F6-4C5A-9E4B-148DF08E46C8}"/>
              </a:ext>
            </a:extLst>
          </p:cNvPr>
          <p:cNvSpPr>
            <a:spLocks noGrp="1"/>
          </p:cNvSpPr>
          <p:nvPr>
            <p:ph type="sldNum" sz="quarter" idx="4294967295"/>
          </p:nvPr>
        </p:nvSpPr>
        <p:spPr>
          <a:xfrm>
            <a:off x="11609388" y="6362700"/>
            <a:ext cx="582612" cy="365125"/>
          </a:xfrm>
        </p:spPr>
        <p:txBody>
          <a:bodyPr/>
          <a:lstStyle/>
          <a:p>
            <a:fld id="{BBD0BF76-E763-4964-B6E3-972F78D927E1}" type="slidenum">
              <a:rPr lang="en-IN" smtClean="0"/>
              <a:pPr/>
              <a:t>2</a:t>
            </a:fld>
            <a:endParaRPr lang="en-IN"/>
          </a:p>
        </p:txBody>
      </p:sp>
      <p:graphicFrame>
        <p:nvGraphicFramePr>
          <p:cNvPr id="4" name="Table 3">
            <a:extLst>
              <a:ext uri="{FF2B5EF4-FFF2-40B4-BE49-F238E27FC236}">
                <a16:creationId xmlns="" xmlns:a16="http://schemas.microsoft.com/office/drawing/2014/main" id="{F6CC5D20-A4D9-42DB-BEAC-9E64E536E51F}"/>
              </a:ext>
            </a:extLst>
          </p:cNvPr>
          <p:cNvGraphicFramePr>
            <a:graphicFrameLocks noGrp="1"/>
          </p:cNvGraphicFramePr>
          <p:nvPr>
            <p:extLst>
              <p:ext uri="{D42A27DB-BD31-4B8C-83A1-F6EECF244321}">
                <p14:modId xmlns:p14="http://schemas.microsoft.com/office/powerpoint/2010/main" xmlns="" val="977937275"/>
              </p:ext>
            </p:extLst>
          </p:nvPr>
        </p:nvGraphicFramePr>
        <p:xfrm>
          <a:off x="1004700" y="1852630"/>
          <a:ext cx="9626355" cy="4012462"/>
        </p:xfrm>
        <a:graphic>
          <a:graphicData uri="http://schemas.openxmlformats.org/drawingml/2006/table">
            <a:tbl>
              <a:tblPr firstRow="1" firstCol="1" bandRow="1"/>
              <a:tblGrid>
                <a:gridCol w="800697">
                  <a:extLst>
                    <a:ext uri="{9D8B030D-6E8A-4147-A177-3AD203B41FA5}">
                      <a16:colId xmlns="" xmlns:a16="http://schemas.microsoft.com/office/drawing/2014/main" val="2228080619"/>
                    </a:ext>
                  </a:extLst>
                </a:gridCol>
                <a:gridCol w="6342598">
                  <a:extLst>
                    <a:ext uri="{9D8B030D-6E8A-4147-A177-3AD203B41FA5}">
                      <a16:colId xmlns="" xmlns:a16="http://schemas.microsoft.com/office/drawing/2014/main" val="2341844331"/>
                    </a:ext>
                  </a:extLst>
                </a:gridCol>
                <a:gridCol w="2483060">
                  <a:extLst>
                    <a:ext uri="{9D8B030D-6E8A-4147-A177-3AD203B41FA5}">
                      <a16:colId xmlns="" xmlns:a16="http://schemas.microsoft.com/office/drawing/2014/main" val="1417278426"/>
                    </a:ext>
                  </a:extLst>
                </a:gridCol>
              </a:tblGrid>
              <a:tr h="497669">
                <a:tc gridSpan="2">
                  <a:txBody>
                    <a:bodyPr/>
                    <a:lstStyle/>
                    <a:p>
                      <a:r>
                        <a:rPr lang="en-US" sz="1800" b="1" dirty="0">
                          <a:solidFill>
                            <a:srgbClr val="000000"/>
                          </a:solidFill>
                          <a:effectLst/>
                          <a:latin typeface="Times New Roman" panose="02020603050405020304" pitchFamily="18" charset="0"/>
                          <a:ea typeface="Times New Roman" panose="02020603050405020304" pitchFamily="18" charset="0"/>
                        </a:rPr>
                        <a:t>COURSE OUTCOMES</a:t>
                      </a:r>
                      <a:endParaRPr lang="en-IN" sz="1800" dirty="0">
                        <a:effectLst/>
                        <a:latin typeface="Times New Roman" panose="02020603050405020304" pitchFamily="18" charset="0"/>
                        <a:ea typeface="Times New Roman" panose="02020603050405020304" pitchFamily="18" charset="0"/>
                      </a:endParaRPr>
                    </a:p>
                  </a:txBody>
                  <a:tcPr marL="51435" marR="51435" marT="0" marB="0" anchor="ctr">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hMerge="1">
                  <a:txBody>
                    <a:bodyPr/>
                    <a:lstStyle/>
                    <a:p>
                      <a:endParaRPr lang="en-IN"/>
                    </a:p>
                  </a:txBody>
                  <a:tcPr/>
                </a:tc>
                <a:tc>
                  <a:txBody>
                    <a:bodyPr/>
                    <a:lstStyle/>
                    <a:p>
                      <a:r>
                        <a:rPr lang="en-US" sz="1800" b="1">
                          <a:solidFill>
                            <a:srgbClr val="000000"/>
                          </a:solidFill>
                          <a:effectLst/>
                          <a:latin typeface="Times New Roman" panose="02020603050405020304" pitchFamily="18" charset="0"/>
                          <a:ea typeface="Times New Roman" panose="02020603050405020304" pitchFamily="18" charset="0"/>
                        </a:rPr>
                        <a:t>COGNITIVE LEVELS</a:t>
                      </a:r>
                      <a:endParaRPr lang="en-IN" sz="1800">
                        <a:effectLst/>
                        <a:latin typeface="Times New Roman" panose="02020603050405020304" pitchFamily="18" charset="0"/>
                        <a:ea typeface="Times New Roman" panose="02020603050405020304" pitchFamily="18" charset="0"/>
                      </a:endParaRPr>
                    </a:p>
                  </a:txBody>
                  <a:tcPr marL="51435" marR="51435" marT="0" marB="0" anchor="ctr">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extLst>
                  <a:ext uri="{0D108BD9-81ED-4DB2-BD59-A6C34878D82A}">
                    <a16:rowId xmlns="" xmlns:a16="http://schemas.microsoft.com/office/drawing/2014/main" val="3786807127"/>
                  </a:ext>
                </a:extLst>
              </a:tr>
              <a:tr h="669599">
                <a:tc>
                  <a:txBody>
                    <a:bodyPr/>
                    <a:lstStyle/>
                    <a:p>
                      <a:pPr algn="ctr">
                        <a:lnSpc>
                          <a:spcPct val="150000"/>
                        </a:lnSpc>
                      </a:pPr>
                      <a:r>
                        <a:rPr lang="en-US" sz="1800" b="1" dirty="0">
                          <a:effectLst/>
                          <a:latin typeface="Times New Roman" panose="02020603050405020304" pitchFamily="18" charset="0"/>
                          <a:ea typeface="Times New Roman" panose="02020603050405020304" pitchFamily="18" charset="0"/>
                        </a:rPr>
                        <a:t>CO1</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just">
                        <a:lnSpc>
                          <a:spcPct val="115000"/>
                        </a:lnSpc>
                      </a:pPr>
                      <a:r>
                        <a:rPr lang="en-US" sz="1800" dirty="0">
                          <a:effectLst/>
                          <a:latin typeface="Times New Roman" panose="02020603050405020304" pitchFamily="18" charset="0"/>
                          <a:ea typeface="Times New Roman" panose="02020603050405020304" pitchFamily="18" charset="0"/>
                        </a:rPr>
                        <a:t>Understand the mathematical concepts of machine learning approaches.</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ctr">
                        <a:lnSpc>
                          <a:spcPct val="115000"/>
                        </a:lnSpc>
                      </a:pPr>
                      <a:r>
                        <a:rPr lang="en-US" sz="1800">
                          <a:effectLst/>
                          <a:latin typeface="Times New Roman" panose="02020603050405020304" pitchFamily="18" charset="0"/>
                          <a:ea typeface="Times New Roman" panose="02020603050405020304" pitchFamily="18" charset="0"/>
                        </a:rPr>
                        <a:t>Understand Level</a:t>
                      </a:r>
                      <a:endParaRPr lang="en-IN" sz="1800">
                        <a:effectLst/>
                        <a:latin typeface="Times New Roman" panose="02020603050405020304" pitchFamily="18" charset="0"/>
                        <a:ea typeface="Times New Roman" panose="02020603050405020304" pitchFamily="18" charset="0"/>
                      </a:endParaRPr>
                    </a:p>
                    <a:p>
                      <a:pPr algn="ctr">
                        <a:lnSpc>
                          <a:spcPct val="115000"/>
                        </a:lnSpc>
                      </a:pPr>
                      <a:r>
                        <a:rPr lang="en-US" sz="1800">
                          <a:effectLst/>
                          <a:latin typeface="Times New Roman" panose="02020603050405020304" pitchFamily="18" charset="0"/>
                          <a:ea typeface="Times New Roman" panose="02020603050405020304" pitchFamily="18" charset="0"/>
                        </a:rPr>
                        <a:t>(Level 2)</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extLst>
                  <a:ext uri="{0D108BD9-81ED-4DB2-BD59-A6C34878D82A}">
                    <a16:rowId xmlns="" xmlns:a16="http://schemas.microsoft.com/office/drawing/2014/main" val="4120353280"/>
                  </a:ext>
                </a:extLst>
              </a:tr>
              <a:tr h="732497">
                <a:tc>
                  <a:txBody>
                    <a:bodyPr/>
                    <a:lstStyle/>
                    <a:p>
                      <a:pPr algn="ctr">
                        <a:lnSpc>
                          <a:spcPct val="150000"/>
                        </a:lnSpc>
                      </a:pPr>
                      <a:r>
                        <a:rPr lang="en-US" sz="1800" b="1" dirty="0">
                          <a:effectLst/>
                          <a:latin typeface="Times New Roman" panose="02020603050405020304" pitchFamily="18" charset="0"/>
                          <a:ea typeface="Times New Roman" panose="02020603050405020304" pitchFamily="18" charset="0"/>
                        </a:rPr>
                        <a:t>CO2</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just">
                        <a:lnSpc>
                          <a:spcPct val="115000"/>
                        </a:lnSpc>
                      </a:pPr>
                      <a:r>
                        <a:rPr lang="en-US" sz="1800" dirty="0">
                          <a:effectLst/>
                          <a:latin typeface="Times New Roman" panose="02020603050405020304" pitchFamily="18" charset="0"/>
                          <a:ea typeface="Times New Roman" panose="02020603050405020304" pitchFamily="18" charset="0"/>
                        </a:rPr>
                        <a:t>Apply the fundamentals of linear algebra and probability theory to the machine learning problems.</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ctr">
                        <a:lnSpc>
                          <a:spcPct val="115000"/>
                        </a:lnSpc>
                      </a:pPr>
                      <a:r>
                        <a:rPr lang="en-US" sz="1800" dirty="0">
                          <a:effectLst/>
                          <a:latin typeface="Times New Roman" panose="02020603050405020304" pitchFamily="18" charset="0"/>
                          <a:ea typeface="Times New Roman" panose="02020603050405020304" pitchFamily="18" charset="0"/>
                        </a:rPr>
                        <a:t>Apply Level </a:t>
                      </a:r>
                    </a:p>
                    <a:p>
                      <a:pPr algn="ctr">
                        <a:lnSpc>
                          <a:spcPct val="115000"/>
                        </a:lnSpc>
                      </a:pPr>
                      <a:r>
                        <a:rPr lang="en-US" sz="1800" dirty="0">
                          <a:effectLst/>
                          <a:latin typeface="Times New Roman" panose="02020603050405020304" pitchFamily="18" charset="0"/>
                          <a:ea typeface="Times New Roman" panose="02020603050405020304" pitchFamily="18" charset="0"/>
                        </a:rPr>
                        <a:t> (Level 3)</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extLst>
                  <a:ext uri="{0D108BD9-81ED-4DB2-BD59-A6C34878D82A}">
                    <a16:rowId xmlns="" xmlns:a16="http://schemas.microsoft.com/office/drawing/2014/main" val="1331202239"/>
                  </a:ext>
                </a:extLst>
              </a:tr>
              <a:tr h="659171">
                <a:tc>
                  <a:txBody>
                    <a:bodyPr/>
                    <a:lstStyle/>
                    <a:p>
                      <a:pPr algn="ctr">
                        <a:lnSpc>
                          <a:spcPct val="150000"/>
                        </a:lnSpc>
                      </a:pPr>
                      <a:r>
                        <a:rPr lang="en-US" sz="1800" b="1" dirty="0">
                          <a:effectLst/>
                          <a:latin typeface="Times New Roman" panose="02020603050405020304" pitchFamily="18" charset="0"/>
                          <a:ea typeface="Times New Roman" panose="02020603050405020304" pitchFamily="18" charset="0"/>
                        </a:rPr>
                        <a:t>CO3</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just">
                        <a:lnSpc>
                          <a:spcPct val="115000"/>
                        </a:lnSpc>
                      </a:pPr>
                      <a:r>
                        <a:rPr lang="en-US" sz="1800" dirty="0">
                          <a:effectLst/>
                          <a:latin typeface="Times New Roman" panose="02020603050405020304" pitchFamily="18" charset="0"/>
                          <a:ea typeface="Times New Roman" panose="02020603050405020304" pitchFamily="18" charset="0"/>
                        </a:rPr>
                        <a:t>Apply the concepts of regression analysis and vector calculus to the machine learning models.</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ctr">
                        <a:lnSpc>
                          <a:spcPct val="115000"/>
                        </a:lnSpc>
                      </a:pPr>
                      <a:r>
                        <a:rPr lang="en-US" sz="1800" dirty="0">
                          <a:effectLst/>
                          <a:latin typeface="Times New Roman" panose="02020603050405020304" pitchFamily="18" charset="0"/>
                          <a:ea typeface="Times New Roman" panose="02020603050405020304" pitchFamily="18" charset="0"/>
                        </a:rPr>
                        <a:t>Apply Level </a:t>
                      </a:r>
                    </a:p>
                    <a:p>
                      <a:pPr algn="ctr">
                        <a:lnSpc>
                          <a:spcPct val="115000"/>
                        </a:lnSpc>
                      </a:pPr>
                      <a:r>
                        <a:rPr lang="en-US" sz="1800" dirty="0">
                          <a:effectLst/>
                          <a:latin typeface="Times New Roman" panose="02020603050405020304" pitchFamily="18" charset="0"/>
                          <a:ea typeface="Times New Roman" panose="02020603050405020304" pitchFamily="18" charset="0"/>
                        </a:rPr>
                        <a:t> (Level 3)</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extLst>
                  <a:ext uri="{0D108BD9-81ED-4DB2-BD59-A6C34878D82A}">
                    <a16:rowId xmlns="" xmlns:a16="http://schemas.microsoft.com/office/drawing/2014/main" val="4231602723"/>
                  </a:ext>
                </a:extLst>
              </a:tr>
              <a:tr h="783927">
                <a:tc>
                  <a:txBody>
                    <a:bodyPr/>
                    <a:lstStyle/>
                    <a:p>
                      <a:pPr algn="ctr">
                        <a:lnSpc>
                          <a:spcPct val="150000"/>
                        </a:lnSpc>
                      </a:pPr>
                      <a:r>
                        <a:rPr lang="en-US" sz="1800" b="1" dirty="0">
                          <a:effectLst/>
                          <a:latin typeface="Times New Roman" panose="02020603050405020304" pitchFamily="18" charset="0"/>
                          <a:ea typeface="Times New Roman" panose="02020603050405020304" pitchFamily="18" charset="0"/>
                        </a:rPr>
                        <a:t>CO4</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just">
                        <a:lnSpc>
                          <a:spcPct val="115000"/>
                        </a:lnSpc>
                      </a:pPr>
                      <a:r>
                        <a:rPr lang="en-US" sz="1800" dirty="0">
                          <a:effectLst/>
                          <a:latin typeface="Times New Roman" panose="02020603050405020304" pitchFamily="18" charset="0"/>
                          <a:ea typeface="Times New Roman" panose="02020603050405020304" pitchFamily="18" charset="0"/>
                        </a:rPr>
                        <a:t>Analyze the role of dimensionality reduction and density estimation for machine learning problems</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ctr">
                        <a:lnSpc>
                          <a:spcPct val="115000"/>
                        </a:lnSpc>
                      </a:pPr>
                      <a:r>
                        <a:rPr lang="en-US" sz="1800" dirty="0">
                          <a:effectLst/>
                          <a:latin typeface="Times New Roman" panose="02020603050405020304" pitchFamily="18" charset="0"/>
                          <a:ea typeface="Times New Roman" panose="02020603050405020304" pitchFamily="18" charset="0"/>
                        </a:rPr>
                        <a:t>Analyze Level </a:t>
                      </a:r>
                      <a:endParaRPr lang="en-IN" sz="1800" dirty="0">
                        <a:effectLst/>
                        <a:latin typeface="Times New Roman" panose="02020603050405020304" pitchFamily="18" charset="0"/>
                        <a:ea typeface="Times New Roman" panose="02020603050405020304" pitchFamily="18" charset="0"/>
                      </a:endParaRPr>
                    </a:p>
                    <a:p>
                      <a:pPr algn="ctr">
                        <a:lnSpc>
                          <a:spcPct val="115000"/>
                        </a:lnSpc>
                      </a:pPr>
                      <a:r>
                        <a:rPr lang="en-US" sz="1800" dirty="0">
                          <a:effectLst/>
                          <a:latin typeface="Times New Roman" panose="02020603050405020304" pitchFamily="18" charset="0"/>
                          <a:ea typeface="Times New Roman" panose="02020603050405020304" pitchFamily="18" charset="0"/>
                        </a:rPr>
                        <a:t>(Level 4)</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extLst>
                  <a:ext uri="{0D108BD9-81ED-4DB2-BD59-A6C34878D82A}">
                    <a16:rowId xmlns="" xmlns:a16="http://schemas.microsoft.com/office/drawing/2014/main" val="2888254647"/>
                  </a:ext>
                </a:extLst>
              </a:tr>
              <a:tr h="669599">
                <a:tc>
                  <a:txBody>
                    <a:bodyPr/>
                    <a:lstStyle/>
                    <a:p>
                      <a:pPr algn="ctr">
                        <a:lnSpc>
                          <a:spcPct val="150000"/>
                        </a:lnSpc>
                      </a:pPr>
                      <a:r>
                        <a:rPr lang="en-US" sz="1800" b="1" dirty="0">
                          <a:effectLst/>
                          <a:latin typeface="Times New Roman" panose="02020603050405020304" pitchFamily="18" charset="0"/>
                          <a:ea typeface="Times New Roman" panose="02020603050405020304" pitchFamily="18" charset="0"/>
                        </a:rPr>
                        <a:t>CO5</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just">
                        <a:lnSpc>
                          <a:spcPct val="115000"/>
                        </a:lnSpc>
                      </a:pPr>
                      <a:r>
                        <a:rPr lang="en-US" sz="1800" dirty="0">
                          <a:effectLst/>
                          <a:latin typeface="Times New Roman" panose="02020603050405020304" pitchFamily="18" charset="0"/>
                          <a:ea typeface="Times New Roman" panose="02020603050405020304" pitchFamily="18" charset="0"/>
                        </a:rPr>
                        <a:t>Evaluate and test the significance of machine learning results statistically.</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tc>
                  <a:txBody>
                    <a:bodyPr/>
                    <a:lstStyle/>
                    <a:p>
                      <a:pPr algn="ctr">
                        <a:lnSpc>
                          <a:spcPct val="115000"/>
                        </a:lnSpc>
                      </a:pPr>
                      <a:r>
                        <a:rPr lang="en-US" sz="1800" dirty="0">
                          <a:effectLst/>
                          <a:latin typeface="Times New Roman" panose="02020603050405020304" pitchFamily="18" charset="0"/>
                          <a:ea typeface="Times New Roman" panose="02020603050405020304" pitchFamily="18" charset="0"/>
                        </a:rPr>
                        <a:t>Evaluate Level </a:t>
                      </a:r>
                    </a:p>
                    <a:p>
                      <a:pPr algn="ctr">
                        <a:lnSpc>
                          <a:spcPct val="115000"/>
                        </a:lnSpc>
                      </a:pPr>
                      <a:r>
                        <a:rPr lang="en-US" sz="1800" dirty="0">
                          <a:effectLst/>
                          <a:latin typeface="Times New Roman" panose="02020603050405020304" pitchFamily="18" charset="0"/>
                          <a:ea typeface="Times New Roman" panose="02020603050405020304" pitchFamily="18" charset="0"/>
                        </a:rPr>
                        <a:t>(Level 5)</a:t>
                      </a:r>
                      <a:endParaRPr lang="en-IN" sz="1800" dirty="0">
                        <a:effectLst/>
                        <a:latin typeface="Times New Roman" panose="02020603050405020304" pitchFamily="18" charset="0"/>
                        <a:ea typeface="Times New Roman" panose="02020603050405020304" pitchFamily="18" charset="0"/>
                      </a:endParaRPr>
                    </a:p>
                  </a:txBody>
                  <a:tcPr marL="51435" marR="51435" marT="0" marB="0">
                    <a:lnL w="19050" cap="flat" cmpd="dbl" algn="ctr">
                      <a:solidFill>
                        <a:srgbClr val="000000"/>
                      </a:solidFill>
                      <a:prstDash val="solid"/>
                      <a:round/>
                      <a:headEnd type="none" w="med" len="med"/>
                      <a:tailEnd type="none" w="med" len="med"/>
                    </a:lnL>
                    <a:lnR w="19050" cap="flat" cmpd="dbl" algn="ctr">
                      <a:solidFill>
                        <a:srgbClr val="000000"/>
                      </a:solidFill>
                      <a:prstDash val="solid"/>
                      <a:round/>
                      <a:headEnd type="none" w="med" len="med"/>
                      <a:tailEnd type="none" w="med" len="med"/>
                    </a:lnR>
                    <a:lnT w="19050" cap="flat" cmpd="dbl" algn="ctr">
                      <a:solidFill>
                        <a:srgbClr val="000000"/>
                      </a:solidFill>
                      <a:prstDash val="solid"/>
                      <a:round/>
                      <a:headEnd type="none" w="med" len="med"/>
                      <a:tailEnd type="none" w="med" len="med"/>
                    </a:lnT>
                    <a:lnB w="19050" cap="flat" cmpd="dbl" algn="ctr">
                      <a:solidFill>
                        <a:srgbClr val="000000"/>
                      </a:solidFill>
                      <a:prstDash val="solid"/>
                      <a:round/>
                      <a:headEnd type="none" w="med" len="med"/>
                      <a:tailEnd type="none" w="med" len="med"/>
                    </a:lnB>
                  </a:tcPr>
                </a:tc>
                <a:extLst>
                  <a:ext uri="{0D108BD9-81ED-4DB2-BD59-A6C34878D82A}">
                    <a16:rowId xmlns="" xmlns:a16="http://schemas.microsoft.com/office/drawing/2014/main" val="1597001655"/>
                  </a:ext>
                </a:extLst>
              </a:tr>
            </a:tbl>
          </a:graphicData>
        </a:graphic>
      </p:graphicFrame>
      <p:sp>
        <p:nvSpPr>
          <p:cNvPr id="5" name="TextBox 4">
            <a:extLst>
              <a:ext uri="{FF2B5EF4-FFF2-40B4-BE49-F238E27FC236}">
                <a16:creationId xmlns="" xmlns:a16="http://schemas.microsoft.com/office/drawing/2014/main" id="{02ACFA8D-49E0-459D-A9EF-71C20F10FE5C}"/>
              </a:ext>
            </a:extLst>
          </p:cNvPr>
          <p:cNvSpPr txBox="1"/>
          <p:nvPr/>
        </p:nvSpPr>
        <p:spPr>
          <a:xfrm>
            <a:off x="633846" y="1350357"/>
            <a:ext cx="4475264" cy="369332"/>
          </a:xfrm>
          <a:prstGeom prst="rect">
            <a:avLst/>
          </a:prstGeom>
          <a:noFill/>
        </p:spPr>
        <p:txBody>
          <a:bodyPr wrap="none" rtlCol="0">
            <a:spAutoFit/>
          </a:bodyPr>
          <a:lstStyle/>
          <a:p>
            <a:r>
              <a:rPr lang="en-US" dirty="0"/>
              <a:t>At the end of this course, you will be able to : </a:t>
            </a:r>
            <a:endParaRPr lang="en-IN" dirty="0"/>
          </a:p>
        </p:txBody>
      </p:sp>
    </p:spTree>
    <p:extLst>
      <p:ext uri="{BB962C8B-B14F-4D97-AF65-F5344CB8AC3E}">
        <p14:creationId xmlns:p14="http://schemas.microsoft.com/office/powerpoint/2010/main" xmlns="" val="2455804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1074651" y="585634"/>
            <a:ext cx="7589520"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Machine Translation</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466552" y="62414"/>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6D8EAEBE-B734-4C49-991C-C906C4A7C233}"/>
              </a:ext>
            </a:extLst>
          </p:cNvPr>
          <p:cNvPicPr>
            <a:picLocks noChangeAspect="1"/>
          </p:cNvPicPr>
          <p:nvPr/>
        </p:nvPicPr>
        <p:blipFill>
          <a:blip r:embed="rId2"/>
          <a:stretch>
            <a:fillRect/>
          </a:stretch>
        </p:blipFill>
        <p:spPr>
          <a:xfrm>
            <a:off x="2350076" y="1108854"/>
            <a:ext cx="6876012" cy="5077656"/>
          </a:xfrm>
          <a:prstGeom prst="rect">
            <a:avLst/>
          </a:prstGeom>
        </p:spPr>
      </p:pic>
    </p:spTree>
    <p:extLst>
      <p:ext uri="{BB962C8B-B14F-4D97-AF65-F5344CB8AC3E}">
        <p14:creationId xmlns:p14="http://schemas.microsoft.com/office/powerpoint/2010/main" xmlns="" val="834420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913250" y="697378"/>
            <a:ext cx="7957355"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Seq2SQL: Generating Structured Queries from Natural</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318770" y="174158"/>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6C55D14B-BC4D-4372-AB55-38F84F954359}"/>
              </a:ext>
            </a:extLst>
          </p:cNvPr>
          <p:cNvPicPr>
            <a:picLocks noChangeAspect="1"/>
          </p:cNvPicPr>
          <p:nvPr/>
        </p:nvPicPr>
        <p:blipFill>
          <a:blip r:embed="rId2"/>
          <a:stretch>
            <a:fillRect/>
          </a:stretch>
        </p:blipFill>
        <p:spPr>
          <a:xfrm>
            <a:off x="2925611" y="1334985"/>
            <a:ext cx="5944994" cy="4911878"/>
          </a:xfrm>
          <a:prstGeom prst="rect">
            <a:avLst/>
          </a:prstGeom>
        </p:spPr>
      </p:pic>
      <p:sp>
        <p:nvSpPr>
          <p:cNvPr id="8" name="TextBox 7">
            <a:extLst>
              <a:ext uri="{FF2B5EF4-FFF2-40B4-BE49-F238E27FC236}">
                <a16:creationId xmlns="" xmlns:a16="http://schemas.microsoft.com/office/drawing/2014/main" id="{85C2661E-27EB-44EB-8328-49390E58CCDD}"/>
              </a:ext>
            </a:extLst>
          </p:cNvPr>
          <p:cNvSpPr txBox="1"/>
          <p:nvPr/>
        </p:nvSpPr>
        <p:spPr>
          <a:xfrm>
            <a:off x="3966845" y="6246863"/>
            <a:ext cx="4579620" cy="369332"/>
          </a:xfrm>
          <a:prstGeom prst="rect">
            <a:avLst/>
          </a:prstGeom>
          <a:noFill/>
        </p:spPr>
        <p:txBody>
          <a:bodyPr wrap="square">
            <a:spAutoFit/>
          </a:bodyPr>
          <a:lstStyle/>
          <a:p>
            <a:r>
              <a:rPr lang="en-US" dirty="0">
                <a:latin typeface="CMSS10"/>
              </a:rPr>
              <a:t>Source: https://arxiv.org/abs/1709.00103</a:t>
            </a:r>
            <a:endParaRPr lang="en-US" dirty="0"/>
          </a:p>
        </p:txBody>
      </p:sp>
    </p:spTree>
    <p:extLst>
      <p:ext uri="{BB962C8B-B14F-4D97-AF65-F5344CB8AC3E}">
        <p14:creationId xmlns:p14="http://schemas.microsoft.com/office/powerpoint/2010/main" xmlns="" val="24300933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887615" y="607436"/>
            <a:ext cx="7970520" cy="1020857"/>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dirty="0">
                <a:latin typeface="Book Antiqua" panose="02040602050305030304" pitchFamily="18" charset="0"/>
              </a:rPr>
              <a:t>Chatbots: </a:t>
            </a:r>
            <a:r>
              <a:rPr lang="en-US" dirty="0">
                <a:latin typeface="Book Antiqua" panose="02040602050305030304" pitchFamily="18" charset="0"/>
              </a:rPr>
              <a:t>Chatbots use ML to understand what a human wants, and guides them to their desired outcome.</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390525" y="84216"/>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13630999-D134-4363-9D8C-B28C73246A8B}"/>
              </a:ext>
            </a:extLst>
          </p:cNvPr>
          <p:cNvPicPr>
            <a:picLocks noChangeAspect="1"/>
          </p:cNvPicPr>
          <p:nvPr/>
        </p:nvPicPr>
        <p:blipFill>
          <a:blip r:embed="rId2"/>
          <a:stretch>
            <a:fillRect/>
          </a:stretch>
        </p:blipFill>
        <p:spPr>
          <a:xfrm>
            <a:off x="2951711" y="1628293"/>
            <a:ext cx="6017029" cy="4544778"/>
          </a:xfrm>
          <a:prstGeom prst="rect">
            <a:avLst/>
          </a:prstGeom>
        </p:spPr>
      </p:pic>
      <p:sp>
        <p:nvSpPr>
          <p:cNvPr id="8" name="TextBox 7">
            <a:extLst>
              <a:ext uri="{FF2B5EF4-FFF2-40B4-BE49-F238E27FC236}">
                <a16:creationId xmlns="" xmlns:a16="http://schemas.microsoft.com/office/drawing/2014/main" id="{10B74DD0-48EB-44B9-B90C-771187261239}"/>
              </a:ext>
            </a:extLst>
          </p:cNvPr>
          <p:cNvSpPr txBox="1"/>
          <p:nvPr/>
        </p:nvSpPr>
        <p:spPr>
          <a:xfrm>
            <a:off x="4038600" y="6221342"/>
            <a:ext cx="4930140" cy="369332"/>
          </a:xfrm>
          <a:prstGeom prst="rect">
            <a:avLst/>
          </a:prstGeom>
          <a:noFill/>
        </p:spPr>
        <p:txBody>
          <a:bodyPr wrap="square">
            <a:spAutoFit/>
          </a:bodyPr>
          <a:lstStyle/>
          <a:p>
            <a:r>
              <a:rPr lang="en-US" dirty="0">
                <a:latin typeface="CMSS8"/>
              </a:rPr>
              <a:t>Source: https://blog.drift.com/chatbots-report/</a:t>
            </a:r>
            <a:endParaRPr lang="en-US" dirty="0"/>
          </a:p>
        </p:txBody>
      </p:sp>
    </p:spTree>
    <p:extLst>
      <p:ext uri="{BB962C8B-B14F-4D97-AF65-F5344CB8AC3E}">
        <p14:creationId xmlns:p14="http://schemas.microsoft.com/office/powerpoint/2010/main" xmlns="" val="1249127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1268615" y="647244"/>
            <a:ext cx="7589520"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Code generation by image</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516255" y="97444"/>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F2C05BC4-9E0B-43AA-861E-D995F384CCB5}"/>
              </a:ext>
            </a:extLst>
          </p:cNvPr>
          <p:cNvPicPr>
            <a:picLocks noChangeAspect="1"/>
          </p:cNvPicPr>
          <p:nvPr/>
        </p:nvPicPr>
        <p:blipFill>
          <a:blip r:embed="rId2"/>
          <a:stretch>
            <a:fillRect/>
          </a:stretch>
        </p:blipFill>
        <p:spPr>
          <a:xfrm>
            <a:off x="2256474" y="1618755"/>
            <a:ext cx="7231309" cy="3620490"/>
          </a:xfrm>
          <a:prstGeom prst="rect">
            <a:avLst/>
          </a:prstGeom>
        </p:spPr>
      </p:pic>
      <p:sp>
        <p:nvSpPr>
          <p:cNvPr id="8" name="TextBox 7">
            <a:extLst>
              <a:ext uri="{FF2B5EF4-FFF2-40B4-BE49-F238E27FC236}">
                <a16:creationId xmlns="" xmlns:a16="http://schemas.microsoft.com/office/drawing/2014/main" id="{FDD671F7-5941-4C55-B184-D16764174218}"/>
              </a:ext>
            </a:extLst>
          </p:cNvPr>
          <p:cNvSpPr txBox="1"/>
          <p:nvPr/>
        </p:nvSpPr>
        <p:spPr>
          <a:xfrm>
            <a:off x="4164330" y="5545574"/>
            <a:ext cx="4579620" cy="369332"/>
          </a:xfrm>
          <a:prstGeom prst="rect">
            <a:avLst/>
          </a:prstGeom>
          <a:noFill/>
        </p:spPr>
        <p:txBody>
          <a:bodyPr wrap="square">
            <a:spAutoFit/>
          </a:bodyPr>
          <a:lstStyle/>
          <a:p>
            <a:r>
              <a:rPr lang="en-US" dirty="0">
                <a:latin typeface="CMSS8"/>
              </a:rPr>
              <a:t>Source: https://arxiv.org/abs/1705.07962</a:t>
            </a:r>
            <a:endParaRPr lang="en-US" dirty="0"/>
          </a:p>
        </p:txBody>
      </p:sp>
    </p:spTree>
    <p:extLst>
      <p:ext uri="{BB962C8B-B14F-4D97-AF65-F5344CB8AC3E}">
        <p14:creationId xmlns:p14="http://schemas.microsoft.com/office/powerpoint/2010/main" xmlns="" val="2836946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1296323" y="609311"/>
            <a:ext cx="7589520" cy="1699696"/>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Speech Recognition: Word Error Rate (WER)</a:t>
            </a:r>
          </a:p>
          <a:p>
            <a:pPr marL="800100" lvl="1" indent="-342900">
              <a:lnSpc>
                <a:spcPct val="150000"/>
              </a:lnSpc>
              <a:buFont typeface="Arial" panose="020B0604020202020204" pitchFamily="34" charset="0"/>
              <a:buChar char="•"/>
            </a:pPr>
            <a:r>
              <a:rPr lang="en-US" sz="2400" dirty="0">
                <a:latin typeface="Book Antiqua" panose="02040602050305030304" pitchFamily="18" charset="0"/>
              </a:rPr>
              <a:t>Google Pixel Buds</a:t>
            </a:r>
          </a:p>
          <a:p>
            <a:pPr marL="800100" lvl="1" indent="-342900">
              <a:lnSpc>
                <a:spcPct val="150000"/>
              </a:lnSpc>
              <a:buFont typeface="Arial" panose="020B0604020202020204" pitchFamily="34" charset="0"/>
              <a:buChar char="•"/>
            </a:pPr>
            <a:r>
              <a:rPr lang="en-US" sz="2400" dirty="0">
                <a:latin typeface="Book Antiqua" panose="02040602050305030304" pitchFamily="18" charset="0"/>
              </a:rPr>
              <a:t>Amazon Echo</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485024" y="102215"/>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0FD0F3E2-2155-4B07-BD0D-166F3DCDDEF4}"/>
              </a:ext>
            </a:extLst>
          </p:cNvPr>
          <p:cNvPicPr>
            <a:picLocks noChangeAspect="1"/>
          </p:cNvPicPr>
          <p:nvPr/>
        </p:nvPicPr>
        <p:blipFill>
          <a:blip r:embed="rId2"/>
          <a:stretch>
            <a:fillRect/>
          </a:stretch>
        </p:blipFill>
        <p:spPr>
          <a:xfrm>
            <a:off x="2472113" y="2309007"/>
            <a:ext cx="6503938" cy="3263740"/>
          </a:xfrm>
          <a:prstGeom prst="rect">
            <a:avLst/>
          </a:prstGeom>
        </p:spPr>
      </p:pic>
      <p:sp>
        <p:nvSpPr>
          <p:cNvPr id="8" name="TextBox 7">
            <a:extLst>
              <a:ext uri="{FF2B5EF4-FFF2-40B4-BE49-F238E27FC236}">
                <a16:creationId xmlns="" xmlns:a16="http://schemas.microsoft.com/office/drawing/2014/main" id="{98435100-36AC-48D0-AD3D-7AFFF30C3A12}"/>
              </a:ext>
            </a:extLst>
          </p:cNvPr>
          <p:cNvSpPr txBox="1"/>
          <p:nvPr/>
        </p:nvSpPr>
        <p:spPr>
          <a:xfrm>
            <a:off x="720436" y="5808949"/>
            <a:ext cx="11314545" cy="369332"/>
          </a:xfrm>
          <a:prstGeom prst="rect">
            <a:avLst/>
          </a:prstGeom>
          <a:noFill/>
        </p:spPr>
        <p:txBody>
          <a:bodyPr wrap="square">
            <a:spAutoFit/>
          </a:bodyPr>
          <a:lstStyle/>
          <a:p>
            <a:pPr algn="l"/>
            <a:r>
              <a:rPr lang="en-US" dirty="0">
                <a:latin typeface="CMSS8"/>
              </a:rPr>
              <a:t>Source: https://venturebeat.com/2017/05/17/googles-speech-recognition-technology-now-has-a-4-9-word-error-rate/</a:t>
            </a:r>
            <a:endParaRPr lang="en-US" dirty="0"/>
          </a:p>
        </p:txBody>
      </p:sp>
    </p:spTree>
    <p:extLst>
      <p:ext uri="{BB962C8B-B14F-4D97-AF65-F5344CB8AC3E}">
        <p14:creationId xmlns:p14="http://schemas.microsoft.com/office/powerpoint/2010/main" xmlns="" val="1816541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834506" y="688350"/>
            <a:ext cx="7589520" cy="591700"/>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Drone control</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383425" y="133825"/>
            <a:ext cx="7296150" cy="523220"/>
          </a:xfrm>
          <a:prstGeom prst="rect">
            <a:avLst/>
          </a:prstGeom>
          <a:noFill/>
        </p:spPr>
        <p:txBody>
          <a:bodyPr wrap="square">
            <a:spAutoFit/>
          </a:bodyPr>
          <a:lstStyle/>
          <a:p>
            <a:pPr algn="l"/>
            <a:r>
              <a:rPr lang="en-US" sz="2800" b="1" dirty="0">
                <a:latin typeface="Book Antiqua" panose="02040602050305030304" pitchFamily="18" charset="0"/>
              </a:rPr>
              <a:t>Applications of Machine Learning</a:t>
            </a:r>
          </a:p>
        </p:txBody>
      </p:sp>
      <p:pic>
        <p:nvPicPr>
          <p:cNvPr id="4" name="Picture 3">
            <a:extLst>
              <a:ext uri="{FF2B5EF4-FFF2-40B4-BE49-F238E27FC236}">
                <a16:creationId xmlns="" xmlns:a16="http://schemas.microsoft.com/office/drawing/2014/main" id="{3BEB6313-01B7-443B-B15F-46FD4A365CDC}"/>
              </a:ext>
            </a:extLst>
          </p:cNvPr>
          <p:cNvPicPr>
            <a:picLocks noChangeAspect="1"/>
          </p:cNvPicPr>
          <p:nvPr/>
        </p:nvPicPr>
        <p:blipFill>
          <a:blip r:embed="rId2"/>
          <a:stretch>
            <a:fillRect/>
          </a:stretch>
        </p:blipFill>
        <p:spPr>
          <a:xfrm>
            <a:off x="1071418" y="1903055"/>
            <a:ext cx="5188842" cy="3483762"/>
          </a:xfrm>
          <a:prstGeom prst="rect">
            <a:avLst/>
          </a:prstGeom>
        </p:spPr>
      </p:pic>
      <p:pic>
        <p:nvPicPr>
          <p:cNvPr id="8" name="Picture 7">
            <a:extLst>
              <a:ext uri="{FF2B5EF4-FFF2-40B4-BE49-F238E27FC236}">
                <a16:creationId xmlns="" xmlns:a16="http://schemas.microsoft.com/office/drawing/2014/main" id="{8E5ABD24-BE3A-4298-8E9A-C1CE26E059C1}"/>
              </a:ext>
            </a:extLst>
          </p:cNvPr>
          <p:cNvPicPr>
            <a:picLocks noChangeAspect="1"/>
          </p:cNvPicPr>
          <p:nvPr/>
        </p:nvPicPr>
        <p:blipFill>
          <a:blip r:embed="rId3"/>
          <a:stretch>
            <a:fillRect/>
          </a:stretch>
        </p:blipFill>
        <p:spPr>
          <a:xfrm>
            <a:off x="6180681" y="1903055"/>
            <a:ext cx="5188841" cy="3483762"/>
          </a:xfrm>
          <a:prstGeom prst="rect">
            <a:avLst/>
          </a:prstGeom>
        </p:spPr>
      </p:pic>
      <p:sp>
        <p:nvSpPr>
          <p:cNvPr id="10" name="TextBox 9">
            <a:extLst>
              <a:ext uri="{FF2B5EF4-FFF2-40B4-BE49-F238E27FC236}">
                <a16:creationId xmlns="" xmlns:a16="http://schemas.microsoft.com/office/drawing/2014/main" id="{0638FF23-D407-49D2-A4A7-26544D8E41F3}"/>
              </a:ext>
            </a:extLst>
          </p:cNvPr>
          <p:cNvSpPr txBox="1"/>
          <p:nvPr/>
        </p:nvSpPr>
        <p:spPr>
          <a:xfrm>
            <a:off x="2446881" y="5638445"/>
            <a:ext cx="7467600" cy="369332"/>
          </a:xfrm>
          <a:prstGeom prst="rect">
            <a:avLst/>
          </a:prstGeom>
          <a:noFill/>
        </p:spPr>
        <p:txBody>
          <a:bodyPr wrap="square">
            <a:spAutoFit/>
          </a:bodyPr>
          <a:lstStyle/>
          <a:p>
            <a:r>
              <a:rPr lang="en-US" dirty="0">
                <a:latin typeface="CMSS8"/>
              </a:rPr>
              <a:t>Source: http://www.digitaltrends.com/cool-tech/swiss-drone-ai-follows-trails/</a:t>
            </a:r>
            <a:endParaRPr lang="en-US" dirty="0"/>
          </a:p>
        </p:txBody>
      </p:sp>
    </p:spTree>
    <p:extLst>
      <p:ext uri="{BB962C8B-B14F-4D97-AF65-F5344CB8AC3E}">
        <p14:creationId xmlns:p14="http://schemas.microsoft.com/office/powerpoint/2010/main" xmlns="" val="3394168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1009997" y="953501"/>
            <a:ext cx="7589520" cy="4469685"/>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b="1" dirty="0">
                <a:latin typeface="Book Antiqua" panose="02040602050305030304" pitchFamily="18" charset="0"/>
              </a:rPr>
              <a:t>Supervised (inductive) learning</a:t>
            </a:r>
          </a:p>
          <a:p>
            <a:pPr marL="800100" lvl="1" indent="-342900">
              <a:lnSpc>
                <a:spcPct val="150000"/>
              </a:lnSpc>
              <a:buFont typeface="Arial" panose="020B0604020202020204" pitchFamily="34" charset="0"/>
              <a:buChar char="•"/>
            </a:pPr>
            <a:r>
              <a:rPr lang="en-US" sz="2400" dirty="0">
                <a:latin typeface="Book Antiqua" panose="02040602050305030304" pitchFamily="18" charset="0"/>
              </a:rPr>
              <a:t>Given: training data, desired outputs (labels)</a:t>
            </a:r>
          </a:p>
          <a:p>
            <a:pPr marL="342900" indent="-342900">
              <a:lnSpc>
                <a:spcPct val="150000"/>
              </a:lnSpc>
              <a:buFont typeface="Arial" panose="020B0604020202020204" pitchFamily="34" charset="0"/>
              <a:buChar char="•"/>
            </a:pPr>
            <a:r>
              <a:rPr lang="en-US" sz="2400" b="1" dirty="0">
                <a:latin typeface="Book Antiqua" panose="02040602050305030304" pitchFamily="18" charset="0"/>
              </a:rPr>
              <a:t>Unsupervised learning</a:t>
            </a:r>
          </a:p>
          <a:p>
            <a:pPr marL="800100" lvl="1" indent="-342900">
              <a:lnSpc>
                <a:spcPct val="150000"/>
              </a:lnSpc>
              <a:buFont typeface="Arial" panose="020B0604020202020204" pitchFamily="34" charset="0"/>
              <a:buChar char="•"/>
            </a:pPr>
            <a:r>
              <a:rPr lang="en-US" sz="2400" dirty="0">
                <a:latin typeface="Book Antiqua" panose="02040602050305030304" pitchFamily="18" charset="0"/>
              </a:rPr>
              <a:t>Given: training data (without desired outputs)</a:t>
            </a:r>
          </a:p>
          <a:p>
            <a:pPr marL="342900" indent="-342900">
              <a:lnSpc>
                <a:spcPct val="150000"/>
              </a:lnSpc>
              <a:buFont typeface="Arial" panose="020B0604020202020204" pitchFamily="34" charset="0"/>
              <a:buChar char="•"/>
            </a:pPr>
            <a:r>
              <a:rPr lang="en-US" sz="2400" b="1" dirty="0">
                <a:latin typeface="Book Antiqua" panose="02040602050305030304" pitchFamily="18" charset="0"/>
              </a:rPr>
              <a:t>Semi-supervised learning</a:t>
            </a:r>
          </a:p>
          <a:p>
            <a:pPr marL="800100" lvl="1" indent="-342900">
              <a:lnSpc>
                <a:spcPct val="150000"/>
              </a:lnSpc>
              <a:buFont typeface="Arial" panose="020B0604020202020204" pitchFamily="34" charset="0"/>
              <a:buChar char="•"/>
            </a:pPr>
            <a:r>
              <a:rPr lang="en-US" sz="2400" dirty="0">
                <a:latin typeface="Book Antiqua" panose="02040602050305030304" pitchFamily="18" charset="0"/>
              </a:rPr>
              <a:t>Given: training data + a few desired outputs</a:t>
            </a:r>
          </a:p>
          <a:p>
            <a:pPr marL="342900" indent="-342900">
              <a:lnSpc>
                <a:spcPct val="150000"/>
              </a:lnSpc>
              <a:buFont typeface="Arial" panose="020B0604020202020204" pitchFamily="34" charset="0"/>
              <a:buChar char="•"/>
            </a:pPr>
            <a:r>
              <a:rPr lang="en-US" sz="2400" b="1" dirty="0">
                <a:latin typeface="Book Antiqua" panose="02040602050305030304" pitchFamily="18" charset="0"/>
              </a:rPr>
              <a:t>Reinforcement learning</a:t>
            </a:r>
          </a:p>
          <a:p>
            <a:pPr marL="800100" lvl="1" indent="-342900">
              <a:lnSpc>
                <a:spcPct val="150000"/>
              </a:lnSpc>
              <a:buFont typeface="Arial" panose="020B0604020202020204" pitchFamily="34" charset="0"/>
              <a:buChar char="•"/>
            </a:pPr>
            <a:r>
              <a:rPr lang="en-US" sz="2400" dirty="0">
                <a:latin typeface="Book Antiqua" panose="02040602050305030304" pitchFamily="18" charset="0"/>
              </a:rPr>
              <a:t>Given: rewards from sequence of actions</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392661" y="199371"/>
            <a:ext cx="7296150" cy="523220"/>
          </a:xfrm>
          <a:prstGeom prst="rect">
            <a:avLst/>
          </a:prstGeom>
          <a:noFill/>
        </p:spPr>
        <p:txBody>
          <a:bodyPr wrap="square">
            <a:spAutoFit/>
          </a:bodyPr>
          <a:lstStyle/>
          <a:p>
            <a:pPr algn="l"/>
            <a:r>
              <a:rPr lang="en-US" sz="2800" b="1" dirty="0"/>
              <a:t>Types of Learning</a:t>
            </a:r>
            <a:endParaRPr lang="en-US" sz="2800" b="1" dirty="0">
              <a:latin typeface="Book Antiqua" panose="02040602050305030304" pitchFamily="18" charset="0"/>
            </a:endParaRPr>
          </a:p>
        </p:txBody>
      </p:sp>
    </p:spTree>
    <p:extLst>
      <p:ext uri="{BB962C8B-B14F-4D97-AF65-F5344CB8AC3E}">
        <p14:creationId xmlns:p14="http://schemas.microsoft.com/office/powerpoint/2010/main" xmlns="" val="10124083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221673" y="918805"/>
            <a:ext cx="5807461" cy="5262979"/>
          </a:xfrm>
          <a:prstGeom prst="rect">
            <a:avLst/>
          </a:prstGeom>
          <a:noFill/>
        </p:spPr>
        <p:txBody>
          <a:bodyPr wrap="square">
            <a:spAutoFit/>
          </a:bodyPr>
          <a:lstStyle/>
          <a:p>
            <a:pPr marL="285750" indent="-285750" algn="just">
              <a:buFont typeface="Arial" panose="020B0604020202020204" pitchFamily="34" charset="0"/>
              <a:buChar char="•"/>
            </a:pPr>
            <a:r>
              <a:rPr lang="en-US" sz="2400" dirty="0">
                <a:solidFill>
                  <a:srgbClr val="000000"/>
                </a:solidFill>
                <a:latin typeface="Book Antiqua" panose="02040602050305030304" pitchFamily="18" charset="0"/>
              </a:rPr>
              <a:t>We collect lots of examples with their known outcomes</a:t>
            </a:r>
          </a:p>
          <a:p>
            <a:pPr marL="285750" indent="-285750" algn="just">
              <a:buFont typeface="Arial" panose="020B0604020202020204" pitchFamily="34" charset="0"/>
              <a:buChar char="•"/>
            </a:pPr>
            <a:endParaRPr lang="en-US" sz="2400" dirty="0">
              <a:solidFill>
                <a:srgbClr val="000000"/>
              </a:solidFill>
              <a:latin typeface="Book Antiqua" panose="02040602050305030304" pitchFamily="18" charset="0"/>
            </a:endParaRPr>
          </a:p>
          <a:p>
            <a:pPr marL="285750" indent="-285750" algn="just">
              <a:buFont typeface="Arial" panose="020B0604020202020204" pitchFamily="34" charset="0"/>
              <a:buChar char="•"/>
            </a:pPr>
            <a:r>
              <a:rPr lang="en-US" sz="2400" dirty="0">
                <a:solidFill>
                  <a:srgbClr val="000000"/>
                </a:solidFill>
                <a:latin typeface="Book Antiqua" panose="02040602050305030304" pitchFamily="18" charset="0"/>
              </a:rPr>
              <a:t>Learn a function that map inputs to outputs</a:t>
            </a:r>
          </a:p>
          <a:p>
            <a:pPr marL="285750" indent="-285750" algn="just">
              <a:buFont typeface="Arial" panose="020B0604020202020204" pitchFamily="34" charset="0"/>
              <a:buChar char="•"/>
            </a:pPr>
            <a:endParaRPr lang="en-US" sz="2400" dirty="0">
              <a:solidFill>
                <a:srgbClr val="000000"/>
              </a:solidFill>
              <a:latin typeface="Book Antiqua" panose="02040602050305030304" pitchFamily="18" charset="0"/>
            </a:endParaRPr>
          </a:p>
          <a:p>
            <a:pPr marL="285750" indent="-285750" algn="just">
              <a:buFont typeface="Arial" panose="020B0604020202020204" pitchFamily="34" charset="0"/>
              <a:buChar char="•"/>
            </a:pPr>
            <a:r>
              <a:rPr lang="en-US" sz="2400" dirty="0">
                <a:solidFill>
                  <a:srgbClr val="581825"/>
                </a:solidFill>
                <a:latin typeface="Book Antiqua" panose="02040602050305030304" pitchFamily="18" charset="0"/>
              </a:rPr>
              <a:t>Supervised Learning models are </a:t>
            </a:r>
            <a:r>
              <a:rPr lang="en-US" sz="2400" b="1" dirty="0">
                <a:solidFill>
                  <a:srgbClr val="581825"/>
                </a:solidFill>
                <a:latin typeface="Book Antiqua" panose="02040602050305030304" pitchFamily="18" charset="0"/>
              </a:rPr>
              <a:t>trying to find parameter values that will allow them to perform well on historical data</a:t>
            </a:r>
            <a:r>
              <a:rPr lang="en-US" sz="2400" dirty="0">
                <a:solidFill>
                  <a:srgbClr val="581825"/>
                </a:solidFill>
                <a:latin typeface="Book Antiqua" panose="02040602050305030304" pitchFamily="18" charset="0"/>
              </a:rPr>
              <a:t>. </a:t>
            </a:r>
          </a:p>
          <a:p>
            <a:pPr marL="285750" indent="-285750" algn="just">
              <a:buFont typeface="Arial" panose="020B0604020202020204" pitchFamily="34" charset="0"/>
              <a:buChar char="•"/>
            </a:pPr>
            <a:endParaRPr lang="en-US" sz="2400" dirty="0">
              <a:solidFill>
                <a:srgbClr val="581825"/>
              </a:solidFill>
              <a:latin typeface="Book Antiqua" panose="02040602050305030304" pitchFamily="18" charset="0"/>
            </a:endParaRPr>
          </a:p>
          <a:p>
            <a:pPr marL="285750" indent="-285750" algn="just">
              <a:buFont typeface="Arial" panose="020B0604020202020204" pitchFamily="34" charset="0"/>
              <a:buChar char="•"/>
            </a:pPr>
            <a:r>
              <a:rPr lang="en-US" sz="2400" dirty="0">
                <a:solidFill>
                  <a:srgbClr val="581825"/>
                </a:solidFill>
                <a:latin typeface="Book Antiqua" panose="02040602050305030304" pitchFamily="18" charset="0"/>
              </a:rPr>
              <a:t>Then they are </a:t>
            </a:r>
            <a:r>
              <a:rPr lang="en-US" sz="2400" b="1" dirty="0">
                <a:solidFill>
                  <a:srgbClr val="581825"/>
                </a:solidFill>
                <a:latin typeface="Book Antiqua" panose="02040602050305030304" pitchFamily="18" charset="0"/>
              </a:rPr>
              <a:t>used for making predictions on unknown data</a:t>
            </a:r>
            <a:r>
              <a:rPr lang="en-US" sz="2400" dirty="0">
                <a:solidFill>
                  <a:srgbClr val="581825"/>
                </a:solidFill>
                <a:latin typeface="Book Antiqua" panose="02040602050305030304" pitchFamily="18" charset="0"/>
              </a:rPr>
              <a:t>, that was not a part of training dataset.</a:t>
            </a:r>
            <a:endParaRPr lang="en-US" sz="2400" dirty="0">
              <a:latin typeface="Book Antiqua" panose="02040602050305030304" pitchFamily="18" charset="0"/>
            </a:endParaRPr>
          </a:p>
        </p:txBody>
      </p:sp>
      <p:sp>
        <p:nvSpPr>
          <p:cNvPr id="7" name="TextBox 6">
            <a:extLst>
              <a:ext uri="{FF2B5EF4-FFF2-40B4-BE49-F238E27FC236}">
                <a16:creationId xmlns="" xmlns:a16="http://schemas.microsoft.com/office/drawing/2014/main" id="{7317CAC1-6CEE-4929-AC4A-04C3E70A5DE8}"/>
              </a:ext>
            </a:extLst>
          </p:cNvPr>
          <p:cNvSpPr txBox="1"/>
          <p:nvPr/>
        </p:nvSpPr>
        <p:spPr>
          <a:xfrm>
            <a:off x="87861" y="184148"/>
            <a:ext cx="7296150" cy="523220"/>
          </a:xfrm>
          <a:prstGeom prst="rect">
            <a:avLst/>
          </a:prstGeom>
          <a:noFill/>
        </p:spPr>
        <p:txBody>
          <a:bodyPr wrap="square">
            <a:spAutoFit/>
          </a:bodyPr>
          <a:lstStyle/>
          <a:p>
            <a:pPr algn="l"/>
            <a:r>
              <a:rPr lang="en-US" sz="2800" b="1" dirty="0">
                <a:latin typeface="Book Antiqua" panose="02040602050305030304" pitchFamily="18" charset="0"/>
              </a:rPr>
              <a:t>Supervised </a:t>
            </a:r>
            <a:r>
              <a:rPr lang="en-US" sz="2800" b="1" dirty="0"/>
              <a:t>Learning</a:t>
            </a:r>
            <a:endParaRPr lang="en-US" sz="2800" b="1" dirty="0">
              <a:latin typeface="Book Antiqua" panose="02040602050305030304" pitchFamily="18" charset="0"/>
            </a:endParaRPr>
          </a:p>
        </p:txBody>
      </p:sp>
      <p:pic>
        <p:nvPicPr>
          <p:cNvPr id="4" name="Picture 3">
            <a:extLst>
              <a:ext uri="{FF2B5EF4-FFF2-40B4-BE49-F238E27FC236}">
                <a16:creationId xmlns="" xmlns:a16="http://schemas.microsoft.com/office/drawing/2014/main" id="{E88CE376-80FC-4EE6-89B8-BE804DDD26E0}"/>
              </a:ext>
            </a:extLst>
          </p:cNvPr>
          <p:cNvPicPr>
            <a:picLocks noChangeAspect="1"/>
          </p:cNvPicPr>
          <p:nvPr/>
        </p:nvPicPr>
        <p:blipFill>
          <a:blip r:embed="rId2"/>
          <a:stretch>
            <a:fillRect/>
          </a:stretch>
        </p:blipFill>
        <p:spPr>
          <a:xfrm>
            <a:off x="6029134" y="529723"/>
            <a:ext cx="5306096" cy="5531796"/>
          </a:xfrm>
          <a:prstGeom prst="rect">
            <a:avLst/>
          </a:prstGeom>
        </p:spPr>
      </p:pic>
    </p:spTree>
    <p:extLst>
      <p:ext uri="{BB962C8B-B14F-4D97-AF65-F5344CB8AC3E}">
        <p14:creationId xmlns:p14="http://schemas.microsoft.com/office/powerpoint/2010/main" xmlns="" val="35955617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251460" y="964525"/>
            <a:ext cx="11307387" cy="3361690"/>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Given (x1, y1), (x2, y2), ..., (</a:t>
            </a:r>
            <a:r>
              <a:rPr lang="en-US" sz="2400" dirty="0" err="1">
                <a:solidFill>
                  <a:srgbClr val="000000"/>
                </a:solidFill>
                <a:latin typeface="Book Antiqua" panose="02040602050305030304" pitchFamily="18" charset="0"/>
              </a:rPr>
              <a:t>xn</a:t>
            </a:r>
            <a:r>
              <a:rPr lang="en-US" sz="2400" dirty="0">
                <a:solidFill>
                  <a:srgbClr val="000000"/>
                </a:solidFill>
                <a:latin typeface="Book Antiqua" panose="02040602050305030304" pitchFamily="18" charset="0"/>
              </a:rPr>
              <a:t>, </a:t>
            </a:r>
            <a:r>
              <a:rPr lang="en-US" sz="2400" dirty="0" err="1">
                <a:solidFill>
                  <a:srgbClr val="000000"/>
                </a:solidFill>
                <a:latin typeface="Book Antiqua" panose="02040602050305030304" pitchFamily="18" charset="0"/>
              </a:rPr>
              <a:t>yn</a:t>
            </a:r>
            <a:r>
              <a:rPr lang="en-US" sz="2400" dirty="0">
                <a:solidFill>
                  <a:srgbClr val="000000"/>
                </a:solidFill>
                <a:latin typeface="Book Antiqua" panose="02040602050305030304" pitchFamily="18" charset="0"/>
              </a:rPr>
              <a:t>)</a:t>
            </a:r>
          </a:p>
          <a:p>
            <a:pPr marL="285750"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Learn a function f(x) to predict y given x</a:t>
            </a:r>
          </a:p>
          <a:p>
            <a:pPr marL="285750"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There are two main problems that can be solved with Supervised Learning:</a:t>
            </a:r>
          </a:p>
          <a:p>
            <a:pPr marL="742950" lvl="1"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Classification</a:t>
            </a:r>
          </a:p>
          <a:p>
            <a:pPr marL="742950" lvl="1"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Regression</a:t>
            </a:r>
          </a:p>
          <a:p>
            <a:pPr marL="742950" lvl="1" indent="-285750" algn="just">
              <a:lnSpc>
                <a:spcPct val="150000"/>
              </a:lnSpc>
              <a:buFont typeface="Arial" panose="020B0604020202020204" pitchFamily="34" charset="0"/>
              <a:buChar char="•"/>
            </a:pPr>
            <a:endParaRPr lang="en-US" sz="2400" dirty="0">
              <a:solidFill>
                <a:srgbClr val="000000"/>
              </a:solidFill>
              <a:latin typeface="Book Antiqua" panose="02040602050305030304" pitchFamily="18" charset="0"/>
            </a:endParaRPr>
          </a:p>
        </p:txBody>
      </p:sp>
      <p:sp>
        <p:nvSpPr>
          <p:cNvPr id="7" name="TextBox 6">
            <a:extLst>
              <a:ext uri="{FF2B5EF4-FFF2-40B4-BE49-F238E27FC236}">
                <a16:creationId xmlns="" xmlns:a16="http://schemas.microsoft.com/office/drawing/2014/main" id="{7317CAC1-6CEE-4929-AC4A-04C3E70A5DE8}"/>
              </a:ext>
            </a:extLst>
          </p:cNvPr>
          <p:cNvSpPr txBox="1"/>
          <p:nvPr/>
        </p:nvSpPr>
        <p:spPr>
          <a:xfrm>
            <a:off x="87861" y="184148"/>
            <a:ext cx="7296150" cy="523220"/>
          </a:xfrm>
          <a:prstGeom prst="rect">
            <a:avLst/>
          </a:prstGeom>
          <a:noFill/>
        </p:spPr>
        <p:txBody>
          <a:bodyPr wrap="square">
            <a:spAutoFit/>
          </a:bodyPr>
          <a:lstStyle/>
          <a:p>
            <a:pPr algn="l"/>
            <a:r>
              <a:rPr lang="en-US" sz="2800" b="1" dirty="0">
                <a:latin typeface="Book Antiqua" panose="02040602050305030304" pitchFamily="18" charset="0"/>
              </a:rPr>
              <a:t>Supervised </a:t>
            </a:r>
            <a:r>
              <a:rPr lang="en-US" sz="2800" b="1" dirty="0"/>
              <a:t>Learning</a:t>
            </a:r>
            <a:endParaRPr lang="en-US" sz="2800" b="1" dirty="0">
              <a:latin typeface="Book Antiqua" panose="02040602050305030304" pitchFamily="18" charset="0"/>
            </a:endParaRPr>
          </a:p>
        </p:txBody>
      </p:sp>
      <p:sp>
        <p:nvSpPr>
          <p:cNvPr id="8" name="TextBox 7">
            <a:extLst>
              <a:ext uri="{FF2B5EF4-FFF2-40B4-BE49-F238E27FC236}">
                <a16:creationId xmlns="" xmlns:a16="http://schemas.microsoft.com/office/drawing/2014/main" id="{56D06EF9-42C4-4EA1-B7AE-B6B5C0661103}"/>
              </a:ext>
            </a:extLst>
          </p:cNvPr>
          <p:cNvSpPr txBox="1"/>
          <p:nvPr/>
        </p:nvSpPr>
        <p:spPr>
          <a:xfrm>
            <a:off x="251460" y="4326215"/>
            <a:ext cx="8321040" cy="1699696"/>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Cortana</a:t>
            </a:r>
          </a:p>
          <a:p>
            <a:pPr marL="342900" indent="-342900">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Google Assistant / Siri</a:t>
            </a:r>
          </a:p>
          <a:p>
            <a:pPr marL="342900" indent="-342900">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Biometric Identifying</a:t>
            </a:r>
          </a:p>
        </p:txBody>
      </p:sp>
      <p:sp>
        <p:nvSpPr>
          <p:cNvPr id="9" name="TextBox 8">
            <a:extLst>
              <a:ext uri="{FF2B5EF4-FFF2-40B4-BE49-F238E27FC236}">
                <a16:creationId xmlns="" xmlns:a16="http://schemas.microsoft.com/office/drawing/2014/main" id="{912A8775-1781-42F0-84C3-B19E50704B44}"/>
              </a:ext>
            </a:extLst>
          </p:cNvPr>
          <p:cNvSpPr txBox="1"/>
          <p:nvPr/>
        </p:nvSpPr>
        <p:spPr>
          <a:xfrm>
            <a:off x="251460" y="3802995"/>
            <a:ext cx="7296150" cy="523220"/>
          </a:xfrm>
          <a:prstGeom prst="rect">
            <a:avLst/>
          </a:prstGeom>
          <a:noFill/>
        </p:spPr>
        <p:txBody>
          <a:bodyPr wrap="square">
            <a:spAutoFit/>
          </a:bodyPr>
          <a:lstStyle/>
          <a:p>
            <a:pPr algn="l"/>
            <a:r>
              <a:rPr lang="en-US" sz="2800" b="1" dirty="0">
                <a:latin typeface="Book Antiqua" panose="02040602050305030304" pitchFamily="18" charset="0"/>
              </a:rPr>
              <a:t>Examples of Supervised Learning</a:t>
            </a:r>
          </a:p>
        </p:txBody>
      </p:sp>
    </p:spTree>
    <p:extLst>
      <p:ext uri="{BB962C8B-B14F-4D97-AF65-F5344CB8AC3E}">
        <p14:creationId xmlns:p14="http://schemas.microsoft.com/office/powerpoint/2010/main" xmlns="" val="34441845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251461" y="964525"/>
            <a:ext cx="9571980" cy="1699696"/>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Given (x1, y1), (x2, y2), ..., (</a:t>
            </a:r>
            <a:r>
              <a:rPr lang="en-US" sz="2400" dirty="0" err="1">
                <a:solidFill>
                  <a:srgbClr val="000000"/>
                </a:solidFill>
                <a:latin typeface="Book Antiqua" panose="02040602050305030304" pitchFamily="18" charset="0"/>
              </a:rPr>
              <a:t>xn</a:t>
            </a:r>
            <a:r>
              <a:rPr lang="en-US" sz="2400" dirty="0">
                <a:solidFill>
                  <a:srgbClr val="000000"/>
                </a:solidFill>
                <a:latin typeface="Book Antiqua" panose="02040602050305030304" pitchFamily="18" charset="0"/>
              </a:rPr>
              <a:t>, </a:t>
            </a:r>
            <a:r>
              <a:rPr lang="en-US" sz="2400" dirty="0" err="1">
                <a:solidFill>
                  <a:srgbClr val="000000"/>
                </a:solidFill>
                <a:latin typeface="Book Antiqua" panose="02040602050305030304" pitchFamily="18" charset="0"/>
              </a:rPr>
              <a:t>yn</a:t>
            </a:r>
            <a:r>
              <a:rPr lang="en-US" sz="2400" dirty="0">
                <a:solidFill>
                  <a:srgbClr val="000000"/>
                </a:solidFill>
                <a:latin typeface="Book Antiqua" panose="02040602050305030304" pitchFamily="18" charset="0"/>
              </a:rPr>
              <a:t>)</a:t>
            </a:r>
          </a:p>
          <a:p>
            <a:pPr marL="285750"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Learn a function f(x) to predict y given x</a:t>
            </a:r>
          </a:p>
          <a:p>
            <a:pPr marL="285750"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y is real-valued </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87861" y="184148"/>
            <a:ext cx="7296150" cy="523220"/>
          </a:xfrm>
          <a:prstGeom prst="rect">
            <a:avLst/>
          </a:prstGeom>
          <a:noFill/>
        </p:spPr>
        <p:txBody>
          <a:bodyPr wrap="square">
            <a:spAutoFit/>
          </a:bodyPr>
          <a:lstStyle/>
          <a:p>
            <a:pPr algn="l"/>
            <a:r>
              <a:rPr lang="en-US" sz="2800" b="1" dirty="0">
                <a:latin typeface="Book Antiqua" panose="02040602050305030304" pitchFamily="18" charset="0"/>
              </a:rPr>
              <a:t>Supervised </a:t>
            </a:r>
            <a:r>
              <a:rPr lang="en-US" sz="2800" b="1" dirty="0"/>
              <a:t>Learning: Regression</a:t>
            </a:r>
            <a:endParaRPr lang="en-US" sz="2800" b="1" dirty="0">
              <a:latin typeface="Book Antiqua" panose="02040602050305030304" pitchFamily="18" charset="0"/>
            </a:endParaRPr>
          </a:p>
        </p:txBody>
      </p:sp>
      <p:grpSp>
        <p:nvGrpSpPr>
          <p:cNvPr id="11" name="Group 10">
            <a:extLst>
              <a:ext uri="{FF2B5EF4-FFF2-40B4-BE49-F238E27FC236}">
                <a16:creationId xmlns="" xmlns:a16="http://schemas.microsoft.com/office/drawing/2014/main" id="{C77DD69B-EC86-4A13-B71E-2A7B151194EA}"/>
              </a:ext>
            </a:extLst>
          </p:cNvPr>
          <p:cNvGrpSpPr/>
          <p:nvPr/>
        </p:nvGrpSpPr>
        <p:grpSpPr>
          <a:xfrm>
            <a:off x="3055619" y="2173226"/>
            <a:ext cx="6362701" cy="4057662"/>
            <a:chOff x="1618225" y="2645918"/>
            <a:chExt cx="6189176" cy="3676709"/>
          </a:xfrm>
        </p:grpSpPr>
        <p:sp>
          <p:nvSpPr>
            <p:cNvPr id="12" name="Google Shape;633;p79">
              <a:extLst>
                <a:ext uri="{FF2B5EF4-FFF2-40B4-BE49-F238E27FC236}">
                  <a16:creationId xmlns="" xmlns:a16="http://schemas.microsoft.com/office/drawing/2014/main" id="{E9FAE30F-E2A6-4737-A4B0-0F0ECF9C0592}"/>
                </a:ext>
              </a:extLst>
            </p:cNvPr>
            <p:cNvSpPr/>
            <p:nvPr/>
          </p:nvSpPr>
          <p:spPr>
            <a:xfrm>
              <a:off x="2470315" y="5333998"/>
              <a:ext cx="4928234" cy="0"/>
            </a:xfrm>
            <a:custGeom>
              <a:avLst/>
              <a:gdLst/>
              <a:ahLst/>
              <a:cxnLst/>
              <a:rect l="l" t="t" r="r" b="b"/>
              <a:pathLst>
                <a:path w="4928234" h="120000" extrusionOk="0">
                  <a:moveTo>
                    <a:pt x="0" y="0"/>
                  </a:moveTo>
                  <a:lnTo>
                    <a:pt x="4928192" y="0"/>
                  </a:lnTo>
                </a:path>
              </a:pathLst>
            </a:custGeom>
            <a:noFill/>
            <a:ln w="12700" cap="flat" cmpd="sng">
              <a:solidFill>
                <a:srgbClr val="D9D9D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 name="Google Shape;634;p79">
              <a:extLst>
                <a:ext uri="{FF2B5EF4-FFF2-40B4-BE49-F238E27FC236}">
                  <a16:creationId xmlns="" xmlns:a16="http://schemas.microsoft.com/office/drawing/2014/main" id="{26B52D74-3922-4733-BA02-4B986C2C8773}"/>
                </a:ext>
              </a:extLst>
            </p:cNvPr>
            <p:cNvSpPr/>
            <p:nvPr/>
          </p:nvSpPr>
          <p:spPr>
            <a:xfrm>
              <a:off x="2470315" y="5029197"/>
              <a:ext cx="4928234" cy="0"/>
            </a:xfrm>
            <a:custGeom>
              <a:avLst/>
              <a:gdLst/>
              <a:ahLst/>
              <a:cxnLst/>
              <a:rect l="l" t="t" r="r" b="b"/>
              <a:pathLst>
                <a:path w="4928234" h="120000" extrusionOk="0">
                  <a:moveTo>
                    <a:pt x="0" y="0"/>
                  </a:moveTo>
                  <a:lnTo>
                    <a:pt x="4928192" y="0"/>
                  </a:lnTo>
                </a:path>
              </a:pathLst>
            </a:custGeom>
            <a:noFill/>
            <a:ln w="12700" cap="flat" cmpd="sng">
              <a:solidFill>
                <a:srgbClr val="D9D9D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4" name="Google Shape;635;p79">
              <a:extLst>
                <a:ext uri="{FF2B5EF4-FFF2-40B4-BE49-F238E27FC236}">
                  <a16:creationId xmlns="" xmlns:a16="http://schemas.microsoft.com/office/drawing/2014/main" id="{011A0547-3C8C-4081-A70F-09B6541DDA18}"/>
                </a:ext>
              </a:extLst>
            </p:cNvPr>
            <p:cNvSpPr/>
            <p:nvPr/>
          </p:nvSpPr>
          <p:spPr>
            <a:xfrm>
              <a:off x="2470315" y="4724397"/>
              <a:ext cx="4928234" cy="0"/>
            </a:xfrm>
            <a:custGeom>
              <a:avLst/>
              <a:gdLst/>
              <a:ahLst/>
              <a:cxnLst/>
              <a:rect l="l" t="t" r="r" b="b"/>
              <a:pathLst>
                <a:path w="4928234" h="120000" extrusionOk="0">
                  <a:moveTo>
                    <a:pt x="0" y="0"/>
                  </a:moveTo>
                  <a:lnTo>
                    <a:pt x="4928192" y="0"/>
                  </a:lnTo>
                </a:path>
              </a:pathLst>
            </a:custGeom>
            <a:noFill/>
            <a:ln w="12700" cap="flat" cmpd="sng">
              <a:solidFill>
                <a:srgbClr val="D9D9D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5" name="Google Shape;636;p79">
              <a:extLst>
                <a:ext uri="{FF2B5EF4-FFF2-40B4-BE49-F238E27FC236}">
                  <a16:creationId xmlns="" xmlns:a16="http://schemas.microsoft.com/office/drawing/2014/main" id="{41364E55-2C0F-41DC-9C4B-ACF1D589D491}"/>
                </a:ext>
              </a:extLst>
            </p:cNvPr>
            <p:cNvSpPr/>
            <p:nvPr/>
          </p:nvSpPr>
          <p:spPr>
            <a:xfrm>
              <a:off x="2470315" y="4406897"/>
              <a:ext cx="4928234" cy="0"/>
            </a:xfrm>
            <a:custGeom>
              <a:avLst/>
              <a:gdLst/>
              <a:ahLst/>
              <a:cxnLst/>
              <a:rect l="l" t="t" r="r" b="b"/>
              <a:pathLst>
                <a:path w="4928234" h="120000" extrusionOk="0">
                  <a:moveTo>
                    <a:pt x="0" y="0"/>
                  </a:moveTo>
                  <a:lnTo>
                    <a:pt x="4928192" y="0"/>
                  </a:lnTo>
                </a:path>
              </a:pathLst>
            </a:custGeom>
            <a:noFill/>
            <a:ln w="12700" cap="flat" cmpd="sng">
              <a:solidFill>
                <a:srgbClr val="D9D9D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 name="Google Shape;637;p79">
              <a:extLst>
                <a:ext uri="{FF2B5EF4-FFF2-40B4-BE49-F238E27FC236}">
                  <a16:creationId xmlns="" xmlns:a16="http://schemas.microsoft.com/office/drawing/2014/main" id="{99AF1EE7-B467-423A-A90D-37A2501023BD}"/>
                </a:ext>
              </a:extLst>
            </p:cNvPr>
            <p:cNvSpPr/>
            <p:nvPr/>
          </p:nvSpPr>
          <p:spPr>
            <a:xfrm>
              <a:off x="2470315" y="4102097"/>
              <a:ext cx="4928234" cy="0"/>
            </a:xfrm>
            <a:custGeom>
              <a:avLst/>
              <a:gdLst/>
              <a:ahLst/>
              <a:cxnLst/>
              <a:rect l="l" t="t" r="r" b="b"/>
              <a:pathLst>
                <a:path w="4928234" h="120000" extrusionOk="0">
                  <a:moveTo>
                    <a:pt x="0" y="0"/>
                  </a:moveTo>
                  <a:lnTo>
                    <a:pt x="4928192" y="0"/>
                  </a:lnTo>
                </a:path>
              </a:pathLst>
            </a:custGeom>
            <a:noFill/>
            <a:ln w="12700" cap="flat" cmpd="sng">
              <a:solidFill>
                <a:srgbClr val="D9D9D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 name="Google Shape;638;p79">
              <a:extLst>
                <a:ext uri="{FF2B5EF4-FFF2-40B4-BE49-F238E27FC236}">
                  <a16:creationId xmlns="" xmlns:a16="http://schemas.microsoft.com/office/drawing/2014/main" id="{EAC3AFA2-CC75-4418-B27C-A77F2E3BF7A1}"/>
                </a:ext>
              </a:extLst>
            </p:cNvPr>
            <p:cNvSpPr/>
            <p:nvPr/>
          </p:nvSpPr>
          <p:spPr>
            <a:xfrm>
              <a:off x="2470315" y="3797301"/>
              <a:ext cx="4928234" cy="0"/>
            </a:xfrm>
            <a:custGeom>
              <a:avLst/>
              <a:gdLst/>
              <a:ahLst/>
              <a:cxnLst/>
              <a:rect l="l" t="t" r="r" b="b"/>
              <a:pathLst>
                <a:path w="4928234" h="120000" extrusionOk="0">
                  <a:moveTo>
                    <a:pt x="0" y="0"/>
                  </a:moveTo>
                  <a:lnTo>
                    <a:pt x="4928192" y="0"/>
                  </a:lnTo>
                </a:path>
              </a:pathLst>
            </a:custGeom>
            <a:noFill/>
            <a:ln w="12700" cap="flat" cmpd="sng">
              <a:solidFill>
                <a:srgbClr val="D9D9D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8" name="Google Shape;639;p79">
              <a:extLst>
                <a:ext uri="{FF2B5EF4-FFF2-40B4-BE49-F238E27FC236}">
                  <a16:creationId xmlns="" xmlns:a16="http://schemas.microsoft.com/office/drawing/2014/main" id="{039DBD46-8568-42AC-963D-2251A6993CD2}"/>
                </a:ext>
              </a:extLst>
            </p:cNvPr>
            <p:cNvSpPr/>
            <p:nvPr/>
          </p:nvSpPr>
          <p:spPr>
            <a:xfrm>
              <a:off x="2470315" y="3492500"/>
              <a:ext cx="4928234" cy="0"/>
            </a:xfrm>
            <a:custGeom>
              <a:avLst/>
              <a:gdLst/>
              <a:ahLst/>
              <a:cxnLst/>
              <a:rect l="l" t="t" r="r" b="b"/>
              <a:pathLst>
                <a:path w="4928234" h="120000" extrusionOk="0">
                  <a:moveTo>
                    <a:pt x="0" y="0"/>
                  </a:moveTo>
                  <a:lnTo>
                    <a:pt x="4928192" y="0"/>
                  </a:lnTo>
                </a:path>
              </a:pathLst>
            </a:custGeom>
            <a:noFill/>
            <a:ln w="12700" cap="flat" cmpd="sng">
              <a:solidFill>
                <a:srgbClr val="D9D9D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9" name="Google Shape;640;p79">
              <a:extLst>
                <a:ext uri="{FF2B5EF4-FFF2-40B4-BE49-F238E27FC236}">
                  <a16:creationId xmlns="" xmlns:a16="http://schemas.microsoft.com/office/drawing/2014/main" id="{F949BAFF-D768-4941-877F-561F7D09C01F}"/>
                </a:ext>
              </a:extLst>
            </p:cNvPr>
            <p:cNvSpPr/>
            <p:nvPr/>
          </p:nvSpPr>
          <p:spPr>
            <a:xfrm>
              <a:off x="2470315" y="3187700"/>
              <a:ext cx="4928234" cy="0"/>
            </a:xfrm>
            <a:custGeom>
              <a:avLst/>
              <a:gdLst/>
              <a:ahLst/>
              <a:cxnLst/>
              <a:rect l="l" t="t" r="r" b="b"/>
              <a:pathLst>
                <a:path w="4928234" h="120000" extrusionOk="0">
                  <a:moveTo>
                    <a:pt x="0" y="0"/>
                  </a:moveTo>
                  <a:lnTo>
                    <a:pt x="4928192" y="0"/>
                  </a:lnTo>
                </a:path>
              </a:pathLst>
            </a:custGeom>
            <a:noFill/>
            <a:ln w="12700" cap="flat" cmpd="sng">
              <a:solidFill>
                <a:srgbClr val="D9D9D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0" name="Google Shape;641;p79">
              <a:extLst>
                <a:ext uri="{FF2B5EF4-FFF2-40B4-BE49-F238E27FC236}">
                  <a16:creationId xmlns="" xmlns:a16="http://schemas.microsoft.com/office/drawing/2014/main" id="{1ED1917F-96D3-4A59-BB6F-9F9EEF0B848D}"/>
                </a:ext>
              </a:extLst>
            </p:cNvPr>
            <p:cNvSpPr/>
            <p:nvPr/>
          </p:nvSpPr>
          <p:spPr>
            <a:xfrm>
              <a:off x="2470315" y="2873946"/>
              <a:ext cx="4928234" cy="0"/>
            </a:xfrm>
            <a:custGeom>
              <a:avLst/>
              <a:gdLst/>
              <a:ahLst/>
              <a:cxnLst/>
              <a:rect l="l" t="t" r="r" b="b"/>
              <a:pathLst>
                <a:path w="4928234" h="120000" extrusionOk="0">
                  <a:moveTo>
                    <a:pt x="0" y="0"/>
                  </a:moveTo>
                  <a:lnTo>
                    <a:pt x="4928192" y="0"/>
                  </a:lnTo>
                </a:path>
              </a:pathLst>
            </a:custGeom>
            <a:noFill/>
            <a:ln w="12700" cap="flat" cmpd="sng">
              <a:solidFill>
                <a:srgbClr val="D9D9D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 name="Google Shape;642;p79">
              <a:extLst>
                <a:ext uri="{FF2B5EF4-FFF2-40B4-BE49-F238E27FC236}">
                  <a16:creationId xmlns="" xmlns:a16="http://schemas.microsoft.com/office/drawing/2014/main" id="{8ABAA3CA-55FD-41E0-928B-2EBDC85D962B}"/>
                </a:ext>
              </a:extLst>
            </p:cNvPr>
            <p:cNvSpPr/>
            <p:nvPr/>
          </p:nvSpPr>
          <p:spPr>
            <a:xfrm>
              <a:off x="2470315" y="2873946"/>
              <a:ext cx="0" cy="2767329"/>
            </a:xfrm>
            <a:custGeom>
              <a:avLst/>
              <a:gdLst/>
              <a:ahLst/>
              <a:cxnLst/>
              <a:rect l="l" t="t" r="r" b="b"/>
              <a:pathLst>
                <a:path w="120000" h="2767329" extrusionOk="0">
                  <a:moveTo>
                    <a:pt x="0" y="2767181"/>
                  </a:moveTo>
                  <a:lnTo>
                    <a:pt x="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2" name="Google Shape;643;p79">
              <a:extLst>
                <a:ext uri="{FF2B5EF4-FFF2-40B4-BE49-F238E27FC236}">
                  <a16:creationId xmlns="" xmlns:a16="http://schemas.microsoft.com/office/drawing/2014/main" id="{90BDC508-072F-42C6-9210-663EE0C62B28}"/>
                </a:ext>
              </a:extLst>
            </p:cNvPr>
            <p:cNvSpPr/>
            <p:nvPr/>
          </p:nvSpPr>
          <p:spPr>
            <a:xfrm>
              <a:off x="2413889" y="5641128"/>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3" name="Google Shape;644;p79">
              <a:extLst>
                <a:ext uri="{FF2B5EF4-FFF2-40B4-BE49-F238E27FC236}">
                  <a16:creationId xmlns="" xmlns:a16="http://schemas.microsoft.com/office/drawing/2014/main" id="{739DF92E-83D9-41A9-8BB3-6263A5141417}"/>
                </a:ext>
              </a:extLst>
            </p:cNvPr>
            <p:cNvSpPr/>
            <p:nvPr/>
          </p:nvSpPr>
          <p:spPr>
            <a:xfrm>
              <a:off x="2413889" y="5333998"/>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4" name="Google Shape;645;p79">
              <a:extLst>
                <a:ext uri="{FF2B5EF4-FFF2-40B4-BE49-F238E27FC236}">
                  <a16:creationId xmlns="" xmlns:a16="http://schemas.microsoft.com/office/drawing/2014/main" id="{2D1EFC82-0F4E-48AD-8321-88C834457BE2}"/>
                </a:ext>
              </a:extLst>
            </p:cNvPr>
            <p:cNvSpPr/>
            <p:nvPr/>
          </p:nvSpPr>
          <p:spPr>
            <a:xfrm>
              <a:off x="2413889" y="5029197"/>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5" name="Google Shape;646;p79">
              <a:extLst>
                <a:ext uri="{FF2B5EF4-FFF2-40B4-BE49-F238E27FC236}">
                  <a16:creationId xmlns="" xmlns:a16="http://schemas.microsoft.com/office/drawing/2014/main" id="{40E9E387-9CDC-4243-8C5B-6D63E0748A62}"/>
                </a:ext>
              </a:extLst>
            </p:cNvPr>
            <p:cNvSpPr/>
            <p:nvPr/>
          </p:nvSpPr>
          <p:spPr>
            <a:xfrm>
              <a:off x="2413889" y="4724397"/>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6" name="Google Shape;647;p79">
              <a:extLst>
                <a:ext uri="{FF2B5EF4-FFF2-40B4-BE49-F238E27FC236}">
                  <a16:creationId xmlns="" xmlns:a16="http://schemas.microsoft.com/office/drawing/2014/main" id="{38C07E04-432A-481E-BA95-66DD368C042E}"/>
                </a:ext>
              </a:extLst>
            </p:cNvPr>
            <p:cNvSpPr/>
            <p:nvPr/>
          </p:nvSpPr>
          <p:spPr>
            <a:xfrm>
              <a:off x="2413889" y="4406897"/>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7" name="Google Shape;648;p79">
              <a:extLst>
                <a:ext uri="{FF2B5EF4-FFF2-40B4-BE49-F238E27FC236}">
                  <a16:creationId xmlns="" xmlns:a16="http://schemas.microsoft.com/office/drawing/2014/main" id="{202CE2FA-A3D2-459C-99EC-3A8AC7B44750}"/>
                </a:ext>
              </a:extLst>
            </p:cNvPr>
            <p:cNvSpPr/>
            <p:nvPr/>
          </p:nvSpPr>
          <p:spPr>
            <a:xfrm>
              <a:off x="2413889" y="4102097"/>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8" name="Google Shape;649;p79">
              <a:extLst>
                <a:ext uri="{FF2B5EF4-FFF2-40B4-BE49-F238E27FC236}">
                  <a16:creationId xmlns="" xmlns:a16="http://schemas.microsoft.com/office/drawing/2014/main" id="{C6CA5304-41A7-4D85-9404-0BB8FBA81E71}"/>
                </a:ext>
              </a:extLst>
            </p:cNvPr>
            <p:cNvSpPr/>
            <p:nvPr/>
          </p:nvSpPr>
          <p:spPr>
            <a:xfrm>
              <a:off x="2413889" y="3797301"/>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9" name="Google Shape;650;p79">
              <a:extLst>
                <a:ext uri="{FF2B5EF4-FFF2-40B4-BE49-F238E27FC236}">
                  <a16:creationId xmlns="" xmlns:a16="http://schemas.microsoft.com/office/drawing/2014/main" id="{674191A4-3873-4184-A385-FC8E5C335523}"/>
                </a:ext>
              </a:extLst>
            </p:cNvPr>
            <p:cNvSpPr/>
            <p:nvPr/>
          </p:nvSpPr>
          <p:spPr>
            <a:xfrm>
              <a:off x="2413889" y="3492500"/>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0" name="Google Shape;651;p79">
              <a:extLst>
                <a:ext uri="{FF2B5EF4-FFF2-40B4-BE49-F238E27FC236}">
                  <a16:creationId xmlns="" xmlns:a16="http://schemas.microsoft.com/office/drawing/2014/main" id="{5A369D03-0BBF-4FB0-B6B6-FE2DD27C084E}"/>
                </a:ext>
              </a:extLst>
            </p:cNvPr>
            <p:cNvSpPr/>
            <p:nvPr/>
          </p:nvSpPr>
          <p:spPr>
            <a:xfrm>
              <a:off x="2413889" y="3187700"/>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1" name="Google Shape;652;p79">
              <a:extLst>
                <a:ext uri="{FF2B5EF4-FFF2-40B4-BE49-F238E27FC236}">
                  <a16:creationId xmlns="" xmlns:a16="http://schemas.microsoft.com/office/drawing/2014/main" id="{CA30BE03-66BE-4324-B676-19F92E33A937}"/>
                </a:ext>
              </a:extLst>
            </p:cNvPr>
            <p:cNvSpPr/>
            <p:nvPr/>
          </p:nvSpPr>
          <p:spPr>
            <a:xfrm>
              <a:off x="2413889" y="2873946"/>
              <a:ext cx="56514" cy="0"/>
            </a:xfrm>
            <a:custGeom>
              <a:avLst/>
              <a:gdLst/>
              <a:ahLst/>
              <a:cxnLst/>
              <a:rect l="l" t="t" r="r" b="b"/>
              <a:pathLst>
                <a:path w="56514" h="120000" extrusionOk="0">
                  <a:moveTo>
                    <a:pt x="0" y="0"/>
                  </a:moveTo>
                  <a:lnTo>
                    <a:pt x="56430"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2" name="Google Shape;653;p79">
              <a:extLst>
                <a:ext uri="{FF2B5EF4-FFF2-40B4-BE49-F238E27FC236}">
                  <a16:creationId xmlns="" xmlns:a16="http://schemas.microsoft.com/office/drawing/2014/main" id="{6F112277-D455-444F-AC49-6FEE7FDA4F46}"/>
                </a:ext>
              </a:extLst>
            </p:cNvPr>
            <p:cNvSpPr/>
            <p:nvPr/>
          </p:nvSpPr>
          <p:spPr>
            <a:xfrm>
              <a:off x="2470315" y="5641129"/>
              <a:ext cx="4928234" cy="0"/>
            </a:xfrm>
            <a:custGeom>
              <a:avLst/>
              <a:gdLst/>
              <a:ahLst/>
              <a:cxnLst/>
              <a:rect l="l" t="t" r="r" b="b"/>
              <a:pathLst>
                <a:path w="4928234" h="120000" extrusionOk="0">
                  <a:moveTo>
                    <a:pt x="0" y="0"/>
                  </a:moveTo>
                  <a:lnTo>
                    <a:pt x="4928192" y="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3" name="Google Shape;654;p79">
              <a:extLst>
                <a:ext uri="{FF2B5EF4-FFF2-40B4-BE49-F238E27FC236}">
                  <a16:creationId xmlns="" xmlns:a16="http://schemas.microsoft.com/office/drawing/2014/main" id="{9D91DE96-6F00-45C3-AABB-F79D686739EF}"/>
                </a:ext>
              </a:extLst>
            </p:cNvPr>
            <p:cNvSpPr/>
            <p:nvPr/>
          </p:nvSpPr>
          <p:spPr>
            <a:xfrm>
              <a:off x="2470315" y="5641129"/>
              <a:ext cx="0" cy="56514"/>
            </a:xfrm>
            <a:custGeom>
              <a:avLst/>
              <a:gdLst/>
              <a:ahLst/>
              <a:cxnLst/>
              <a:rect l="l" t="t" r="r" b="b"/>
              <a:pathLst>
                <a:path w="120000" h="56514" extrusionOk="0">
                  <a:moveTo>
                    <a:pt x="0" y="0"/>
                  </a:moveTo>
                  <a:lnTo>
                    <a:pt x="0" y="5643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4" name="Google Shape;655;p79">
              <a:extLst>
                <a:ext uri="{FF2B5EF4-FFF2-40B4-BE49-F238E27FC236}">
                  <a16:creationId xmlns="" xmlns:a16="http://schemas.microsoft.com/office/drawing/2014/main" id="{698B6D22-7250-469F-A8AF-DD6BB6D0D63B}"/>
                </a:ext>
              </a:extLst>
            </p:cNvPr>
            <p:cNvSpPr/>
            <p:nvPr/>
          </p:nvSpPr>
          <p:spPr>
            <a:xfrm>
              <a:off x="3454396" y="5641129"/>
              <a:ext cx="0" cy="56514"/>
            </a:xfrm>
            <a:custGeom>
              <a:avLst/>
              <a:gdLst/>
              <a:ahLst/>
              <a:cxnLst/>
              <a:rect l="l" t="t" r="r" b="b"/>
              <a:pathLst>
                <a:path w="120000" h="56514" extrusionOk="0">
                  <a:moveTo>
                    <a:pt x="0" y="0"/>
                  </a:moveTo>
                  <a:lnTo>
                    <a:pt x="0" y="5643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5" name="Google Shape;656;p79">
              <a:extLst>
                <a:ext uri="{FF2B5EF4-FFF2-40B4-BE49-F238E27FC236}">
                  <a16:creationId xmlns="" xmlns:a16="http://schemas.microsoft.com/office/drawing/2014/main" id="{B0967F31-BD4C-4ADC-AB9A-70B4D511FBBC}"/>
                </a:ext>
              </a:extLst>
            </p:cNvPr>
            <p:cNvSpPr/>
            <p:nvPr/>
          </p:nvSpPr>
          <p:spPr>
            <a:xfrm>
              <a:off x="4444996" y="5641129"/>
              <a:ext cx="0" cy="56514"/>
            </a:xfrm>
            <a:custGeom>
              <a:avLst/>
              <a:gdLst/>
              <a:ahLst/>
              <a:cxnLst/>
              <a:rect l="l" t="t" r="r" b="b"/>
              <a:pathLst>
                <a:path w="120000" h="56514" extrusionOk="0">
                  <a:moveTo>
                    <a:pt x="0" y="0"/>
                  </a:moveTo>
                  <a:lnTo>
                    <a:pt x="0" y="5643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6" name="Google Shape;657;p79">
              <a:extLst>
                <a:ext uri="{FF2B5EF4-FFF2-40B4-BE49-F238E27FC236}">
                  <a16:creationId xmlns="" xmlns:a16="http://schemas.microsoft.com/office/drawing/2014/main" id="{2F7D45A2-F01D-4361-805D-C0EFD38E761B}"/>
                </a:ext>
              </a:extLst>
            </p:cNvPr>
            <p:cNvSpPr/>
            <p:nvPr/>
          </p:nvSpPr>
          <p:spPr>
            <a:xfrm>
              <a:off x="5422896" y="5641129"/>
              <a:ext cx="0" cy="56514"/>
            </a:xfrm>
            <a:custGeom>
              <a:avLst/>
              <a:gdLst/>
              <a:ahLst/>
              <a:cxnLst/>
              <a:rect l="l" t="t" r="r" b="b"/>
              <a:pathLst>
                <a:path w="120000" h="56514" extrusionOk="0">
                  <a:moveTo>
                    <a:pt x="0" y="0"/>
                  </a:moveTo>
                  <a:lnTo>
                    <a:pt x="0" y="5643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7" name="Google Shape;658;p79">
              <a:extLst>
                <a:ext uri="{FF2B5EF4-FFF2-40B4-BE49-F238E27FC236}">
                  <a16:creationId xmlns="" xmlns:a16="http://schemas.microsoft.com/office/drawing/2014/main" id="{71F00CA8-936E-43A0-81E9-7D0E11CCAE6A}"/>
                </a:ext>
              </a:extLst>
            </p:cNvPr>
            <p:cNvSpPr/>
            <p:nvPr/>
          </p:nvSpPr>
          <p:spPr>
            <a:xfrm>
              <a:off x="6413497" y="5641129"/>
              <a:ext cx="0" cy="56514"/>
            </a:xfrm>
            <a:custGeom>
              <a:avLst/>
              <a:gdLst/>
              <a:ahLst/>
              <a:cxnLst/>
              <a:rect l="l" t="t" r="r" b="b"/>
              <a:pathLst>
                <a:path w="120000" h="56514" extrusionOk="0">
                  <a:moveTo>
                    <a:pt x="0" y="0"/>
                  </a:moveTo>
                  <a:lnTo>
                    <a:pt x="0" y="5643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8" name="Google Shape;659;p79">
              <a:extLst>
                <a:ext uri="{FF2B5EF4-FFF2-40B4-BE49-F238E27FC236}">
                  <a16:creationId xmlns="" xmlns:a16="http://schemas.microsoft.com/office/drawing/2014/main" id="{A77F0643-961C-485B-A88E-5545FC2DE450}"/>
                </a:ext>
              </a:extLst>
            </p:cNvPr>
            <p:cNvSpPr/>
            <p:nvPr/>
          </p:nvSpPr>
          <p:spPr>
            <a:xfrm>
              <a:off x="7398508" y="5641129"/>
              <a:ext cx="0" cy="56514"/>
            </a:xfrm>
            <a:custGeom>
              <a:avLst/>
              <a:gdLst/>
              <a:ahLst/>
              <a:cxnLst/>
              <a:rect l="l" t="t" r="r" b="b"/>
              <a:pathLst>
                <a:path w="120000" h="56514" extrusionOk="0">
                  <a:moveTo>
                    <a:pt x="0" y="0"/>
                  </a:moveTo>
                  <a:lnTo>
                    <a:pt x="0" y="56430"/>
                  </a:lnTo>
                </a:path>
              </a:pathLst>
            </a:custGeom>
            <a:noFill/>
            <a:ln w="12700" cap="flat" cmpd="sng">
              <a:solidFill>
                <a:srgbClr val="868686"/>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9" name="Google Shape;660;p79">
              <a:extLst>
                <a:ext uri="{FF2B5EF4-FFF2-40B4-BE49-F238E27FC236}">
                  <a16:creationId xmlns="" xmlns:a16="http://schemas.microsoft.com/office/drawing/2014/main" id="{D04C51A0-0BB5-43E0-9614-FCBAF58AB553}"/>
                </a:ext>
              </a:extLst>
            </p:cNvPr>
            <p:cNvSpPr/>
            <p:nvPr/>
          </p:nvSpPr>
          <p:spPr>
            <a:xfrm>
              <a:off x="3238500" y="33274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0" name="Google Shape;661;p79">
              <a:extLst>
                <a:ext uri="{FF2B5EF4-FFF2-40B4-BE49-F238E27FC236}">
                  <a16:creationId xmlns="" xmlns:a16="http://schemas.microsoft.com/office/drawing/2014/main" id="{D1E1ABF2-4CAA-400C-852E-A4B6662F0686}"/>
                </a:ext>
              </a:extLst>
            </p:cNvPr>
            <p:cNvSpPr/>
            <p:nvPr/>
          </p:nvSpPr>
          <p:spPr>
            <a:xfrm>
              <a:off x="3340100" y="31369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1" name="Google Shape;662;p79">
              <a:extLst>
                <a:ext uri="{FF2B5EF4-FFF2-40B4-BE49-F238E27FC236}">
                  <a16:creationId xmlns="" xmlns:a16="http://schemas.microsoft.com/office/drawing/2014/main" id="{72CE4DB5-8CC1-487F-95FB-2D9AC94E1013}"/>
                </a:ext>
              </a:extLst>
            </p:cNvPr>
            <p:cNvSpPr/>
            <p:nvPr/>
          </p:nvSpPr>
          <p:spPr>
            <a:xfrm>
              <a:off x="3429000" y="33147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2" name="Google Shape;663;p79">
              <a:extLst>
                <a:ext uri="{FF2B5EF4-FFF2-40B4-BE49-F238E27FC236}">
                  <a16:creationId xmlns="" xmlns:a16="http://schemas.microsoft.com/office/drawing/2014/main" id="{C3820182-A466-44BE-A2F1-2D5969C8D246}"/>
                </a:ext>
              </a:extLst>
            </p:cNvPr>
            <p:cNvSpPr/>
            <p:nvPr/>
          </p:nvSpPr>
          <p:spPr>
            <a:xfrm>
              <a:off x="3530600" y="32512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3" name="Google Shape;664;p79">
              <a:extLst>
                <a:ext uri="{FF2B5EF4-FFF2-40B4-BE49-F238E27FC236}">
                  <a16:creationId xmlns="" xmlns:a16="http://schemas.microsoft.com/office/drawing/2014/main" id="{E94FFD2A-FFD6-4688-8AEB-924EA609BD84}"/>
                </a:ext>
              </a:extLst>
            </p:cNvPr>
            <p:cNvSpPr/>
            <p:nvPr/>
          </p:nvSpPr>
          <p:spPr>
            <a:xfrm>
              <a:off x="3632200" y="32385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4" name="Google Shape;665;p79">
              <a:extLst>
                <a:ext uri="{FF2B5EF4-FFF2-40B4-BE49-F238E27FC236}">
                  <a16:creationId xmlns="" xmlns:a16="http://schemas.microsoft.com/office/drawing/2014/main" id="{4F0DD898-6D13-446E-BED7-FDC0FA9E64A3}"/>
                </a:ext>
              </a:extLst>
            </p:cNvPr>
            <p:cNvSpPr/>
            <p:nvPr/>
          </p:nvSpPr>
          <p:spPr>
            <a:xfrm>
              <a:off x="3733800" y="33401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5" name="Google Shape;666;p79">
              <a:extLst>
                <a:ext uri="{FF2B5EF4-FFF2-40B4-BE49-F238E27FC236}">
                  <a16:creationId xmlns="" xmlns:a16="http://schemas.microsoft.com/office/drawing/2014/main" id="{C01F212F-1A72-40C2-9F0A-033FA0B6044D}"/>
                </a:ext>
              </a:extLst>
            </p:cNvPr>
            <p:cNvSpPr/>
            <p:nvPr/>
          </p:nvSpPr>
          <p:spPr>
            <a:xfrm>
              <a:off x="3822700" y="34163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6" name="Google Shape;667;p79">
              <a:extLst>
                <a:ext uri="{FF2B5EF4-FFF2-40B4-BE49-F238E27FC236}">
                  <a16:creationId xmlns="" xmlns:a16="http://schemas.microsoft.com/office/drawing/2014/main" id="{54E13D0C-B8E4-47C7-899E-31E2F8B90FC1}"/>
                </a:ext>
              </a:extLst>
            </p:cNvPr>
            <p:cNvSpPr/>
            <p:nvPr/>
          </p:nvSpPr>
          <p:spPr>
            <a:xfrm>
              <a:off x="3924300" y="32258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7" name="Google Shape;668;p79">
              <a:extLst>
                <a:ext uri="{FF2B5EF4-FFF2-40B4-BE49-F238E27FC236}">
                  <a16:creationId xmlns="" xmlns:a16="http://schemas.microsoft.com/office/drawing/2014/main" id="{BD83A329-92C4-4F78-BEB6-5648123C29A2}"/>
                </a:ext>
              </a:extLst>
            </p:cNvPr>
            <p:cNvSpPr/>
            <p:nvPr/>
          </p:nvSpPr>
          <p:spPr>
            <a:xfrm>
              <a:off x="4025900" y="32512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8" name="Google Shape;669;p79">
              <a:extLst>
                <a:ext uri="{FF2B5EF4-FFF2-40B4-BE49-F238E27FC236}">
                  <a16:creationId xmlns="" xmlns:a16="http://schemas.microsoft.com/office/drawing/2014/main" id="{707F07CC-ADBE-4AB0-A4FB-B9BE16AD3CBD}"/>
                </a:ext>
              </a:extLst>
            </p:cNvPr>
            <p:cNvSpPr/>
            <p:nvPr/>
          </p:nvSpPr>
          <p:spPr>
            <a:xfrm>
              <a:off x="4127500" y="32385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9" name="Google Shape;670;p79">
              <a:extLst>
                <a:ext uri="{FF2B5EF4-FFF2-40B4-BE49-F238E27FC236}">
                  <a16:creationId xmlns="" xmlns:a16="http://schemas.microsoft.com/office/drawing/2014/main" id="{5AFDF42A-610A-4369-B9CA-B95637D5EBFC}"/>
                </a:ext>
              </a:extLst>
            </p:cNvPr>
            <p:cNvSpPr/>
            <p:nvPr/>
          </p:nvSpPr>
          <p:spPr>
            <a:xfrm>
              <a:off x="4216400" y="33782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0" name="Google Shape;671;p79">
              <a:extLst>
                <a:ext uri="{FF2B5EF4-FFF2-40B4-BE49-F238E27FC236}">
                  <a16:creationId xmlns="" xmlns:a16="http://schemas.microsoft.com/office/drawing/2014/main" id="{F90B1FAD-D254-452B-8D62-8C1C6F4B7C7C}"/>
                </a:ext>
              </a:extLst>
            </p:cNvPr>
            <p:cNvSpPr/>
            <p:nvPr/>
          </p:nvSpPr>
          <p:spPr>
            <a:xfrm>
              <a:off x="4318000" y="36322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1" name="Google Shape;672;p79">
              <a:extLst>
                <a:ext uri="{FF2B5EF4-FFF2-40B4-BE49-F238E27FC236}">
                  <a16:creationId xmlns="" xmlns:a16="http://schemas.microsoft.com/office/drawing/2014/main" id="{2FD4EE67-B07B-45E7-986C-A17DA8C0C756}"/>
                </a:ext>
              </a:extLst>
            </p:cNvPr>
            <p:cNvSpPr/>
            <p:nvPr/>
          </p:nvSpPr>
          <p:spPr>
            <a:xfrm>
              <a:off x="4419600" y="35306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2" name="Google Shape;673;p79">
              <a:extLst>
                <a:ext uri="{FF2B5EF4-FFF2-40B4-BE49-F238E27FC236}">
                  <a16:creationId xmlns="" xmlns:a16="http://schemas.microsoft.com/office/drawing/2014/main" id="{4EBB653C-4F28-4B30-878A-8852922A7F74}"/>
                </a:ext>
              </a:extLst>
            </p:cNvPr>
            <p:cNvSpPr/>
            <p:nvPr/>
          </p:nvSpPr>
          <p:spPr>
            <a:xfrm>
              <a:off x="4521200" y="32258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3" name="Google Shape;674;p79">
              <a:extLst>
                <a:ext uri="{FF2B5EF4-FFF2-40B4-BE49-F238E27FC236}">
                  <a16:creationId xmlns="" xmlns:a16="http://schemas.microsoft.com/office/drawing/2014/main" id="{ED914173-4E37-4613-AB81-30B6CC6A1341}"/>
                </a:ext>
              </a:extLst>
            </p:cNvPr>
            <p:cNvSpPr/>
            <p:nvPr/>
          </p:nvSpPr>
          <p:spPr>
            <a:xfrm>
              <a:off x="4622800" y="35433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4" name="Google Shape;675;p79">
              <a:extLst>
                <a:ext uri="{FF2B5EF4-FFF2-40B4-BE49-F238E27FC236}">
                  <a16:creationId xmlns="" xmlns:a16="http://schemas.microsoft.com/office/drawing/2014/main" id="{D5B2DE1D-3317-47A6-8CAE-A1D04920320B}"/>
                </a:ext>
              </a:extLst>
            </p:cNvPr>
            <p:cNvSpPr/>
            <p:nvPr/>
          </p:nvSpPr>
          <p:spPr>
            <a:xfrm>
              <a:off x="4711700" y="33401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5" name="Google Shape;676;p79">
              <a:extLst>
                <a:ext uri="{FF2B5EF4-FFF2-40B4-BE49-F238E27FC236}">
                  <a16:creationId xmlns="" xmlns:a16="http://schemas.microsoft.com/office/drawing/2014/main" id="{456D4F42-E284-4682-90A4-C79710F083F1}"/>
                </a:ext>
              </a:extLst>
            </p:cNvPr>
            <p:cNvSpPr/>
            <p:nvPr/>
          </p:nvSpPr>
          <p:spPr>
            <a:xfrm>
              <a:off x="4813300" y="36576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6" name="Google Shape;677;p79">
              <a:extLst>
                <a:ext uri="{FF2B5EF4-FFF2-40B4-BE49-F238E27FC236}">
                  <a16:creationId xmlns="" xmlns:a16="http://schemas.microsoft.com/office/drawing/2014/main" id="{DA4CBAFA-2DD6-49E2-9689-E8F7BACBD2D8}"/>
                </a:ext>
              </a:extLst>
            </p:cNvPr>
            <p:cNvSpPr/>
            <p:nvPr/>
          </p:nvSpPr>
          <p:spPr>
            <a:xfrm>
              <a:off x="4914900" y="31242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7" name="Google Shape;678;p79">
              <a:extLst>
                <a:ext uri="{FF2B5EF4-FFF2-40B4-BE49-F238E27FC236}">
                  <a16:creationId xmlns="" xmlns:a16="http://schemas.microsoft.com/office/drawing/2014/main" id="{EF722757-D434-430C-99CE-43881B8EF55A}"/>
                </a:ext>
              </a:extLst>
            </p:cNvPr>
            <p:cNvSpPr/>
            <p:nvPr/>
          </p:nvSpPr>
          <p:spPr>
            <a:xfrm>
              <a:off x="5016500" y="34798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8" name="Google Shape;679;p79">
              <a:extLst>
                <a:ext uri="{FF2B5EF4-FFF2-40B4-BE49-F238E27FC236}">
                  <a16:creationId xmlns="" xmlns:a16="http://schemas.microsoft.com/office/drawing/2014/main" id="{87309174-0D2E-4AFE-A3FC-C737DF50774F}"/>
                </a:ext>
              </a:extLst>
            </p:cNvPr>
            <p:cNvSpPr/>
            <p:nvPr/>
          </p:nvSpPr>
          <p:spPr>
            <a:xfrm>
              <a:off x="5105400" y="35306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9" name="Google Shape;680;p79">
              <a:extLst>
                <a:ext uri="{FF2B5EF4-FFF2-40B4-BE49-F238E27FC236}">
                  <a16:creationId xmlns="" xmlns:a16="http://schemas.microsoft.com/office/drawing/2014/main" id="{7E511D96-6C86-4914-B72A-B10FE668FDE3}"/>
                </a:ext>
              </a:extLst>
            </p:cNvPr>
            <p:cNvSpPr/>
            <p:nvPr/>
          </p:nvSpPr>
          <p:spPr>
            <a:xfrm>
              <a:off x="5207000" y="36322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0" name="Google Shape;681;p79">
              <a:extLst>
                <a:ext uri="{FF2B5EF4-FFF2-40B4-BE49-F238E27FC236}">
                  <a16:creationId xmlns="" xmlns:a16="http://schemas.microsoft.com/office/drawing/2014/main" id="{F7207F29-B65C-48B3-9D28-5EBE4BD9CD72}"/>
                </a:ext>
              </a:extLst>
            </p:cNvPr>
            <p:cNvSpPr/>
            <p:nvPr/>
          </p:nvSpPr>
          <p:spPr>
            <a:xfrm>
              <a:off x="5308600" y="36068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1" name="Google Shape;682;p79">
              <a:extLst>
                <a:ext uri="{FF2B5EF4-FFF2-40B4-BE49-F238E27FC236}">
                  <a16:creationId xmlns="" xmlns:a16="http://schemas.microsoft.com/office/drawing/2014/main" id="{0BABD132-0D50-4E36-AEFC-6DAD4F5EBAF5}"/>
                </a:ext>
              </a:extLst>
            </p:cNvPr>
            <p:cNvSpPr/>
            <p:nvPr/>
          </p:nvSpPr>
          <p:spPr>
            <a:xfrm>
              <a:off x="5410200" y="34671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2" name="Google Shape;683;p79">
              <a:extLst>
                <a:ext uri="{FF2B5EF4-FFF2-40B4-BE49-F238E27FC236}">
                  <a16:creationId xmlns="" xmlns:a16="http://schemas.microsoft.com/office/drawing/2014/main" id="{D8C3CD3F-ACCA-4E0E-9ACB-BEC0A63B888F}"/>
                </a:ext>
              </a:extLst>
            </p:cNvPr>
            <p:cNvSpPr/>
            <p:nvPr/>
          </p:nvSpPr>
          <p:spPr>
            <a:xfrm>
              <a:off x="5499100" y="37084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3" name="Google Shape;684;p79">
              <a:extLst>
                <a:ext uri="{FF2B5EF4-FFF2-40B4-BE49-F238E27FC236}">
                  <a16:creationId xmlns="" xmlns:a16="http://schemas.microsoft.com/office/drawing/2014/main" id="{8077D445-E819-4C27-BD84-49848BA4168C}"/>
                </a:ext>
              </a:extLst>
            </p:cNvPr>
            <p:cNvSpPr/>
            <p:nvPr/>
          </p:nvSpPr>
          <p:spPr>
            <a:xfrm>
              <a:off x="5600700" y="36576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4" name="Google Shape;685;p79">
              <a:extLst>
                <a:ext uri="{FF2B5EF4-FFF2-40B4-BE49-F238E27FC236}">
                  <a16:creationId xmlns="" xmlns:a16="http://schemas.microsoft.com/office/drawing/2014/main" id="{74CB723A-432B-42AF-8A45-5B8AE376D738}"/>
                </a:ext>
              </a:extLst>
            </p:cNvPr>
            <p:cNvSpPr/>
            <p:nvPr/>
          </p:nvSpPr>
          <p:spPr>
            <a:xfrm>
              <a:off x="5702300" y="36830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5" name="Google Shape;686;p79">
              <a:extLst>
                <a:ext uri="{FF2B5EF4-FFF2-40B4-BE49-F238E27FC236}">
                  <a16:creationId xmlns="" xmlns:a16="http://schemas.microsoft.com/office/drawing/2014/main" id="{A9612A65-B5C4-495C-9E98-68805570E513}"/>
                </a:ext>
              </a:extLst>
            </p:cNvPr>
            <p:cNvSpPr/>
            <p:nvPr/>
          </p:nvSpPr>
          <p:spPr>
            <a:xfrm>
              <a:off x="5803900" y="38354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6" name="Google Shape;687;p79">
              <a:extLst>
                <a:ext uri="{FF2B5EF4-FFF2-40B4-BE49-F238E27FC236}">
                  <a16:creationId xmlns="" xmlns:a16="http://schemas.microsoft.com/office/drawing/2014/main" id="{AE07E132-D449-4128-BA08-8BC75C28E8E1}"/>
                </a:ext>
              </a:extLst>
            </p:cNvPr>
            <p:cNvSpPr/>
            <p:nvPr/>
          </p:nvSpPr>
          <p:spPr>
            <a:xfrm>
              <a:off x="5892800" y="37211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7" name="Google Shape;688;p79">
              <a:extLst>
                <a:ext uri="{FF2B5EF4-FFF2-40B4-BE49-F238E27FC236}">
                  <a16:creationId xmlns="" xmlns:a16="http://schemas.microsoft.com/office/drawing/2014/main" id="{533971FC-34CC-4483-B92E-FAB7127A6411}"/>
                </a:ext>
              </a:extLst>
            </p:cNvPr>
            <p:cNvSpPr/>
            <p:nvPr/>
          </p:nvSpPr>
          <p:spPr>
            <a:xfrm>
              <a:off x="5994400" y="42291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8" name="Google Shape;689;p79">
              <a:extLst>
                <a:ext uri="{FF2B5EF4-FFF2-40B4-BE49-F238E27FC236}">
                  <a16:creationId xmlns="" xmlns:a16="http://schemas.microsoft.com/office/drawing/2014/main" id="{5B217E63-8416-45FE-AABE-3764BA6E9DFD}"/>
                </a:ext>
              </a:extLst>
            </p:cNvPr>
            <p:cNvSpPr/>
            <p:nvPr/>
          </p:nvSpPr>
          <p:spPr>
            <a:xfrm>
              <a:off x="6096000" y="41021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69" name="Google Shape;690;p79">
              <a:extLst>
                <a:ext uri="{FF2B5EF4-FFF2-40B4-BE49-F238E27FC236}">
                  <a16:creationId xmlns="" xmlns:a16="http://schemas.microsoft.com/office/drawing/2014/main" id="{99D74729-1FFE-4E86-9DA4-3F38BF64167C}"/>
                </a:ext>
              </a:extLst>
            </p:cNvPr>
            <p:cNvSpPr/>
            <p:nvPr/>
          </p:nvSpPr>
          <p:spPr>
            <a:xfrm>
              <a:off x="6197600" y="38989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0" name="Google Shape;691;p79">
              <a:extLst>
                <a:ext uri="{FF2B5EF4-FFF2-40B4-BE49-F238E27FC236}">
                  <a16:creationId xmlns="" xmlns:a16="http://schemas.microsoft.com/office/drawing/2014/main" id="{7A9F5B1B-13BE-4EA6-9699-2F8E81BA5378}"/>
                </a:ext>
              </a:extLst>
            </p:cNvPr>
            <p:cNvSpPr/>
            <p:nvPr/>
          </p:nvSpPr>
          <p:spPr>
            <a:xfrm>
              <a:off x="6286500" y="40386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1" name="Google Shape;692;p79">
              <a:extLst>
                <a:ext uri="{FF2B5EF4-FFF2-40B4-BE49-F238E27FC236}">
                  <a16:creationId xmlns="" xmlns:a16="http://schemas.microsoft.com/office/drawing/2014/main" id="{8FE91F45-FEF0-4AC1-B7C0-BE89A11CB3BE}"/>
                </a:ext>
              </a:extLst>
            </p:cNvPr>
            <p:cNvSpPr/>
            <p:nvPr/>
          </p:nvSpPr>
          <p:spPr>
            <a:xfrm>
              <a:off x="6388100" y="41275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2" name="Google Shape;693;p79">
              <a:extLst>
                <a:ext uri="{FF2B5EF4-FFF2-40B4-BE49-F238E27FC236}">
                  <a16:creationId xmlns="" xmlns:a16="http://schemas.microsoft.com/office/drawing/2014/main" id="{C20C8771-957A-43EA-8B2F-9867FFBCBDAA}"/>
                </a:ext>
              </a:extLst>
            </p:cNvPr>
            <p:cNvSpPr/>
            <p:nvPr/>
          </p:nvSpPr>
          <p:spPr>
            <a:xfrm>
              <a:off x="6489700" y="4432300"/>
              <a:ext cx="241200" cy="2412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3" name="Google Shape;694;p79">
              <a:extLst>
                <a:ext uri="{FF2B5EF4-FFF2-40B4-BE49-F238E27FC236}">
                  <a16:creationId xmlns="" xmlns:a16="http://schemas.microsoft.com/office/drawing/2014/main" id="{4251A02F-C135-4BF2-917E-A95D195BFF20}"/>
                </a:ext>
              </a:extLst>
            </p:cNvPr>
            <p:cNvSpPr/>
            <p:nvPr/>
          </p:nvSpPr>
          <p:spPr>
            <a:xfrm>
              <a:off x="3311525" y="3368675"/>
              <a:ext cx="101700" cy="1017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4" name="Google Shape;695;p79">
              <a:extLst>
                <a:ext uri="{FF2B5EF4-FFF2-40B4-BE49-F238E27FC236}">
                  <a16:creationId xmlns="" xmlns:a16="http://schemas.microsoft.com/office/drawing/2014/main" id="{CE79ADA9-202E-468E-8CD0-7816EA7A5D22}"/>
                </a:ext>
              </a:extLst>
            </p:cNvPr>
            <p:cNvSpPr/>
            <p:nvPr/>
          </p:nvSpPr>
          <p:spPr>
            <a:xfrm>
              <a:off x="3311525" y="33686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5" name="Google Shape;696;p79">
              <a:extLst>
                <a:ext uri="{FF2B5EF4-FFF2-40B4-BE49-F238E27FC236}">
                  <a16:creationId xmlns="" xmlns:a16="http://schemas.microsoft.com/office/drawing/2014/main" id="{CEF45CFE-E359-4696-973B-16EEC5D6D0C7}"/>
                </a:ext>
              </a:extLst>
            </p:cNvPr>
            <p:cNvSpPr/>
            <p:nvPr/>
          </p:nvSpPr>
          <p:spPr>
            <a:xfrm>
              <a:off x="3413125" y="31781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6" name="Google Shape;697;p79">
              <a:extLst>
                <a:ext uri="{FF2B5EF4-FFF2-40B4-BE49-F238E27FC236}">
                  <a16:creationId xmlns="" xmlns:a16="http://schemas.microsoft.com/office/drawing/2014/main" id="{4CDA74C0-AB4A-4F65-A817-2823B41AEBEB}"/>
                </a:ext>
              </a:extLst>
            </p:cNvPr>
            <p:cNvSpPr/>
            <p:nvPr/>
          </p:nvSpPr>
          <p:spPr>
            <a:xfrm>
              <a:off x="3413125" y="31781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7" name="Google Shape;698;p79">
              <a:extLst>
                <a:ext uri="{FF2B5EF4-FFF2-40B4-BE49-F238E27FC236}">
                  <a16:creationId xmlns="" xmlns:a16="http://schemas.microsoft.com/office/drawing/2014/main" id="{177EF91C-0877-40D5-8140-69B1AAB23B3C}"/>
                </a:ext>
              </a:extLst>
            </p:cNvPr>
            <p:cNvSpPr/>
            <p:nvPr/>
          </p:nvSpPr>
          <p:spPr>
            <a:xfrm>
              <a:off x="3502025" y="33559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8" name="Google Shape;699;p79">
              <a:extLst>
                <a:ext uri="{FF2B5EF4-FFF2-40B4-BE49-F238E27FC236}">
                  <a16:creationId xmlns="" xmlns:a16="http://schemas.microsoft.com/office/drawing/2014/main" id="{2877724B-E996-44B8-9800-BF9FBBF9FDFD}"/>
                </a:ext>
              </a:extLst>
            </p:cNvPr>
            <p:cNvSpPr/>
            <p:nvPr/>
          </p:nvSpPr>
          <p:spPr>
            <a:xfrm>
              <a:off x="3502025" y="33559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9" name="Google Shape;700;p79">
              <a:extLst>
                <a:ext uri="{FF2B5EF4-FFF2-40B4-BE49-F238E27FC236}">
                  <a16:creationId xmlns="" xmlns:a16="http://schemas.microsoft.com/office/drawing/2014/main" id="{3E2533A3-8C2A-4C0F-BA4E-E2795D3AB875}"/>
                </a:ext>
              </a:extLst>
            </p:cNvPr>
            <p:cNvSpPr/>
            <p:nvPr/>
          </p:nvSpPr>
          <p:spPr>
            <a:xfrm>
              <a:off x="3603625" y="32924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0" name="Google Shape;701;p79">
              <a:extLst>
                <a:ext uri="{FF2B5EF4-FFF2-40B4-BE49-F238E27FC236}">
                  <a16:creationId xmlns="" xmlns:a16="http://schemas.microsoft.com/office/drawing/2014/main" id="{FF2DBFF5-86AB-431C-9DA1-17E87B8092D9}"/>
                </a:ext>
              </a:extLst>
            </p:cNvPr>
            <p:cNvSpPr/>
            <p:nvPr/>
          </p:nvSpPr>
          <p:spPr>
            <a:xfrm>
              <a:off x="3603625" y="32924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1" name="Google Shape;702;p79">
              <a:extLst>
                <a:ext uri="{FF2B5EF4-FFF2-40B4-BE49-F238E27FC236}">
                  <a16:creationId xmlns="" xmlns:a16="http://schemas.microsoft.com/office/drawing/2014/main" id="{66894737-F3E8-408A-80F1-D6E4F1357580}"/>
                </a:ext>
              </a:extLst>
            </p:cNvPr>
            <p:cNvSpPr/>
            <p:nvPr/>
          </p:nvSpPr>
          <p:spPr>
            <a:xfrm>
              <a:off x="3705225" y="32797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2" name="Google Shape;703;p79">
              <a:extLst>
                <a:ext uri="{FF2B5EF4-FFF2-40B4-BE49-F238E27FC236}">
                  <a16:creationId xmlns="" xmlns:a16="http://schemas.microsoft.com/office/drawing/2014/main" id="{887802CF-6854-4066-80F8-BD583E26B06F}"/>
                </a:ext>
              </a:extLst>
            </p:cNvPr>
            <p:cNvSpPr/>
            <p:nvPr/>
          </p:nvSpPr>
          <p:spPr>
            <a:xfrm>
              <a:off x="3705225" y="32797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3" name="Google Shape;704;p79">
              <a:extLst>
                <a:ext uri="{FF2B5EF4-FFF2-40B4-BE49-F238E27FC236}">
                  <a16:creationId xmlns="" xmlns:a16="http://schemas.microsoft.com/office/drawing/2014/main" id="{BECF31F0-0A95-449B-B094-70E0A6D8EC40}"/>
                </a:ext>
              </a:extLst>
            </p:cNvPr>
            <p:cNvSpPr/>
            <p:nvPr/>
          </p:nvSpPr>
          <p:spPr>
            <a:xfrm>
              <a:off x="3806825" y="33813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4" name="Google Shape;705;p79">
              <a:extLst>
                <a:ext uri="{FF2B5EF4-FFF2-40B4-BE49-F238E27FC236}">
                  <a16:creationId xmlns="" xmlns:a16="http://schemas.microsoft.com/office/drawing/2014/main" id="{2F0C3957-461F-4091-9D91-4E610A5162F7}"/>
                </a:ext>
              </a:extLst>
            </p:cNvPr>
            <p:cNvSpPr/>
            <p:nvPr/>
          </p:nvSpPr>
          <p:spPr>
            <a:xfrm>
              <a:off x="3806825" y="33813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5" name="Google Shape;706;p79">
              <a:extLst>
                <a:ext uri="{FF2B5EF4-FFF2-40B4-BE49-F238E27FC236}">
                  <a16:creationId xmlns="" xmlns:a16="http://schemas.microsoft.com/office/drawing/2014/main" id="{4AC0ECD4-813B-4329-98A1-8A35407F5477}"/>
                </a:ext>
              </a:extLst>
            </p:cNvPr>
            <p:cNvSpPr/>
            <p:nvPr/>
          </p:nvSpPr>
          <p:spPr>
            <a:xfrm>
              <a:off x="3895725" y="34575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6" name="Google Shape;707;p79">
              <a:extLst>
                <a:ext uri="{FF2B5EF4-FFF2-40B4-BE49-F238E27FC236}">
                  <a16:creationId xmlns="" xmlns:a16="http://schemas.microsoft.com/office/drawing/2014/main" id="{10638A45-C12D-4C9C-9BA0-C19D01B812D3}"/>
                </a:ext>
              </a:extLst>
            </p:cNvPr>
            <p:cNvSpPr/>
            <p:nvPr/>
          </p:nvSpPr>
          <p:spPr>
            <a:xfrm>
              <a:off x="3895725" y="34575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7" name="Google Shape;708;p79">
              <a:extLst>
                <a:ext uri="{FF2B5EF4-FFF2-40B4-BE49-F238E27FC236}">
                  <a16:creationId xmlns="" xmlns:a16="http://schemas.microsoft.com/office/drawing/2014/main" id="{4479E220-A796-49E0-94CE-CCE02FEC5795}"/>
                </a:ext>
              </a:extLst>
            </p:cNvPr>
            <p:cNvSpPr/>
            <p:nvPr/>
          </p:nvSpPr>
          <p:spPr>
            <a:xfrm>
              <a:off x="3997325" y="32670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8" name="Google Shape;709;p79">
              <a:extLst>
                <a:ext uri="{FF2B5EF4-FFF2-40B4-BE49-F238E27FC236}">
                  <a16:creationId xmlns="" xmlns:a16="http://schemas.microsoft.com/office/drawing/2014/main" id="{A782E96F-2612-4195-9676-056DE1676853}"/>
                </a:ext>
              </a:extLst>
            </p:cNvPr>
            <p:cNvSpPr/>
            <p:nvPr/>
          </p:nvSpPr>
          <p:spPr>
            <a:xfrm>
              <a:off x="3997325" y="32670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89" name="Google Shape;710;p79">
              <a:extLst>
                <a:ext uri="{FF2B5EF4-FFF2-40B4-BE49-F238E27FC236}">
                  <a16:creationId xmlns="" xmlns:a16="http://schemas.microsoft.com/office/drawing/2014/main" id="{0B3CD9C3-9B51-4C4D-9A88-D6EC9879DA83}"/>
                </a:ext>
              </a:extLst>
            </p:cNvPr>
            <p:cNvSpPr/>
            <p:nvPr/>
          </p:nvSpPr>
          <p:spPr>
            <a:xfrm>
              <a:off x="4098925" y="32924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0" name="Google Shape;711;p79">
              <a:extLst>
                <a:ext uri="{FF2B5EF4-FFF2-40B4-BE49-F238E27FC236}">
                  <a16:creationId xmlns="" xmlns:a16="http://schemas.microsoft.com/office/drawing/2014/main" id="{54EB5861-6FDF-4D2B-85A3-7D0B4A6B61FF}"/>
                </a:ext>
              </a:extLst>
            </p:cNvPr>
            <p:cNvSpPr/>
            <p:nvPr/>
          </p:nvSpPr>
          <p:spPr>
            <a:xfrm>
              <a:off x="4098925" y="32924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1" name="Google Shape;712;p79">
              <a:extLst>
                <a:ext uri="{FF2B5EF4-FFF2-40B4-BE49-F238E27FC236}">
                  <a16:creationId xmlns="" xmlns:a16="http://schemas.microsoft.com/office/drawing/2014/main" id="{EBB2F871-BD08-493B-9273-F5F5851872BD}"/>
                </a:ext>
              </a:extLst>
            </p:cNvPr>
            <p:cNvSpPr/>
            <p:nvPr/>
          </p:nvSpPr>
          <p:spPr>
            <a:xfrm>
              <a:off x="4200525" y="32797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2" name="Google Shape;713;p79">
              <a:extLst>
                <a:ext uri="{FF2B5EF4-FFF2-40B4-BE49-F238E27FC236}">
                  <a16:creationId xmlns="" xmlns:a16="http://schemas.microsoft.com/office/drawing/2014/main" id="{1AE63E04-C007-4D52-B334-2318E52A3348}"/>
                </a:ext>
              </a:extLst>
            </p:cNvPr>
            <p:cNvSpPr/>
            <p:nvPr/>
          </p:nvSpPr>
          <p:spPr>
            <a:xfrm>
              <a:off x="4200525" y="32797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3" name="Google Shape;714;p79">
              <a:extLst>
                <a:ext uri="{FF2B5EF4-FFF2-40B4-BE49-F238E27FC236}">
                  <a16:creationId xmlns="" xmlns:a16="http://schemas.microsoft.com/office/drawing/2014/main" id="{0368C30E-87A8-47B7-9219-187A668BAAD8}"/>
                </a:ext>
              </a:extLst>
            </p:cNvPr>
            <p:cNvSpPr/>
            <p:nvPr/>
          </p:nvSpPr>
          <p:spPr>
            <a:xfrm>
              <a:off x="4289425" y="34194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4" name="Google Shape;715;p79">
              <a:extLst>
                <a:ext uri="{FF2B5EF4-FFF2-40B4-BE49-F238E27FC236}">
                  <a16:creationId xmlns="" xmlns:a16="http://schemas.microsoft.com/office/drawing/2014/main" id="{6AFD541B-2E0E-4603-9507-F2E3FFF40D9B}"/>
                </a:ext>
              </a:extLst>
            </p:cNvPr>
            <p:cNvSpPr/>
            <p:nvPr/>
          </p:nvSpPr>
          <p:spPr>
            <a:xfrm>
              <a:off x="4289425" y="34194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5" name="Google Shape;716;p79">
              <a:extLst>
                <a:ext uri="{FF2B5EF4-FFF2-40B4-BE49-F238E27FC236}">
                  <a16:creationId xmlns="" xmlns:a16="http://schemas.microsoft.com/office/drawing/2014/main" id="{48B78A67-8E2F-4C3A-B236-D95E696C40D8}"/>
                </a:ext>
              </a:extLst>
            </p:cNvPr>
            <p:cNvSpPr/>
            <p:nvPr/>
          </p:nvSpPr>
          <p:spPr>
            <a:xfrm>
              <a:off x="4391025" y="36734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6" name="Google Shape;717;p79">
              <a:extLst>
                <a:ext uri="{FF2B5EF4-FFF2-40B4-BE49-F238E27FC236}">
                  <a16:creationId xmlns="" xmlns:a16="http://schemas.microsoft.com/office/drawing/2014/main" id="{0924C80D-8BBE-483B-AF77-979909F2EB29}"/>
                </a:ext>
              </a:extLst>
            </p:cNvPr>
            <p:cNvSpPr/>
            <p:nvPr/>
          </p:nvSpPr>
          <p:spPr>
            <a:xfrm>
              <a:off x="4391025" y="36734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7" name="Google Shape;718;p79">
              <a:extLst>
                <a:ext uri="{FF2B5EF4-FFF2-40B4-BE49-F238E27FC236}">
                  <a16:creationId xmlns="" xmlns:a16="http://schemas.microsoft.com/office/drawing/2014/main" id="{925D125B-79DB-46C7-9486-84B87EB4A8E8}"/>
                </a:ext>
              </a:extLst>
            </p:cNvPr>
            <p:cNvSpPr/>
            <p:nvPr/>
          </p:nvSpPr>
          <p:spPr>
            <a:xfrm>
              <a:off x="4492625" y="35718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8" name="Google Shape;719;p79">
              <a:extLst>
                <a:ext uri="{FF2B5EF4-FFF2-40B4-BE49-F238E27FC236}">
                  <a16:creationId xmlns="" xmlns:a16="http://schemas.microsoft.com/office/drawing/2014/main" id="{78E4AD93-3CBA-451D-8D5F-03C8DD625EE5}"/>
                </a:ext>
              </a:extLst>
            </p:cNvPr>
            <p:cNvSpPr/>
            <p:nvPr/>
          </p:nvSpPr>
          <p:spPr>
            <a:xfrm>
              <a:off x="4492625" y="35718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99" name="Google Shape;720;p79">
              <a:extLst>
                <a:ext uri="{FF2B5EF4-FFF2-40B4-BE49-F238E27FC236}">
                  <a16:creationId xmlns="" xmlns:a16="http://schemas.microsoft.com/office/drawing/2014/main" id="{D3E7BE5B-F78D-443D-8844-0379099491B3}"/>
                </a:ext>
              </a:extLst>
            </p:cNvPr>
            <p:cNvSpPr/>
            <p:nvPr/>
          </p:nvSpPr>
          <p:spPr>
            <a:xfrm>
              <a:off x="4594225" y="32670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0" name="Google Shape;721;p79">
              <a:extLst>
                <a:ext uri="{FF2B5EF4-FFF2-40B4-BE49-F238E27FC236}">
                  <a16:creationId xmlns="" xmlns:a16="http://schemas.microsoft.com/office/drawing/2014/main" id="{012926B7-5812-43CA-BFA4-788A09D3280E}"/>
                </a:ext>
              </a:extLst>
            </p:cNvPr>
            <p:cNvSpPr/>
            <p:nvPr/>
          </p:nvSpPr>
          <p:spPr>
            <a:xfrm>
              <a:off x="4594225" y="32670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1" name="Google Shape;722;p79">
              <a:extLst>
                <a:ext uri="{FF2B5EF4-FFF2-40B4-BE49-F238E27FC236}">
                  <a16:creationId xmlns="" xmlns:a16="http://schemas.microsoft.com/office/drawing/2014/main" id="{C3729212-9EDF-4694-80B7-76AB7D340F5B}"/>
                </a:ext>
              </a:extLst>
            </p:cNvPr>
            <p:cNvSpPr/>
            <p:nvPr/>
          </p:nvSpPr>
          <p:spPr>
            <a:xfrm>
              <a:off x="4695825" y="35845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2" name="Google Shape;723;p79">
              <a:extLst>
                <a:ext uri="{FF2B5EF4-FFF2-40B4-BE49-F238E27FC236}">
                  <a16:creationId xmlns="" xmlns:a16="http://schemas.microsoft.com/office/drawing/2014/main" id="{37AF0548-AD8D-44C2-99ED-9489246A1D4B}"/>
                </a:ext>
              </a:extLst>
            </p:cNvPr>
            <p:cNvSpPr/>
            <p:nvPr/>
          </p:nvSpPr>
          <p:spPr>
            <a:xfrm>
              <a:off x="4695825" y="35845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3" name="Google Shape;724;p79">
              <a:extLst>
                <a:ext uri="{FF2B5EF4-FFF2-40B4-BE49-F238E27FC236}">
                  <a16:creationId xmlns="" xmlns:a16="http://schemas.microsoft.com/office/drawing/2014/main" id="{6CF2F787-7900-43B2-AAD4-D370F1DA2A2F}"/>
                </a:ext>
              </a:extLst>
            </p:cNvPr>
            <p:cNvSpPr/>
            <p:nvPr/>
          </p:nvSpPr>
          <p:spPr>
            <a:xfrm>
              <a:off x="4784725" y="33813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4" name="Google Shape;725;p79">
              <a:extLst>
                <a:ext uri="{FF2B5EF4-FFF2-40B4-BE49-F238E27FC236}">
                  <a16:creationId xmlns="" xmlns:a16="http://schemas.microsoft.com/office/drawing/2014/main" id="{CC060D60-C1DD-453A-971F-3C5CCDE98C50}"/>
                </a:ext>
              </a:extLst>
            </p:cNvPr>
            <p:cNvSpPr/>
            <p:nvPr/>
          </p:nvSpPr>
          <p:spPr>
            <a:xfrm>
              <a:off x="4784725" y="33813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5" name="Google Shape;726;p79">
              <a:extLst>
                <a:ext uri="{FF2B5EF4-FFF2-40B4-BE49-F238E27FC236}">
                  <a16:creationId xmlns="" xmlns:a16="http://schemas.microsoft.com/office/drawing/2014/main" id="{452B8969-1D98-41CB-B5EE-97509EBA399C}"/>
                </a:ext>
              </a:extLst>
            </p:cNvPr>
            <p:cNvSpPr/>
            <p:nvPr/>
          </p:nvSpPr>
          <p:spPr>
            <a:xfrm>
              <a:off x="4886325" y="36988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6" name="Google Shape;727;p79">
              <a:extLst>
                <a:ext uri="{FF2B5EF4-FFF2-40B4-BE49-F238E27FC236}">
                  <a16:creationId xmlns="" xmlns:a16="http://schemas.microsoft.com/office/drawing/2014/main" id="{644FF90E-C1C8-470C-898D-AFA853487EFF}"/>
                </a:ext>
              </a:extLst>
            </p:cNvPr>
            <p:cNvSpPr/>
            <p:nvPr/>
          </p:nvSpPr>
          <p:spPr>
            <a:xfrm>
              <a:off x="4886325" y="36988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7" name="Google Shape;728;p79">
              <a:extLst>
                <a:ext uri="{FF2B5EF4-FFF2-40B4-BE49-F238E27FC236}">
                  <a16:creationId xmlns="" xmlns:a16="http://schemas.microsoft.com/office/drawing/2014/main" id="{3431C843-2F0A-4ACB-B568-764FA22BFB4C}"/>
                </a:ext>
              </a:extLst>
            </p:cNvPr>
            <p:cNvSpPr/>
            <p:nvPr/>
          </p:nvSpPr>
          <p:spPr>
            <a:xfrm>
              <a:off x="4987925" y="31654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8" name="Google Shape;729;p79">
              <a:extLst>
                <a:ext uri="{FF2B5EF4-FFF2-40B4-BE49-F238E27FC236}">
                  <a16:creationId xmlns="" xmlns:a16="http://schemas.microsoft.com/office/drawing/2014/main" id="{4ED86778-0C1D-4B8A-80CE-7A7D25C3C850}"/>
                </a:ext>
              </a:extLst>
            </p:cNvPr>
            <p:cNvSpPr/>
            <p:nvPr/>
          </p:nvSpPr>
          <p:spPr>
            <a:xfrm>
              <a:off x="4987925" y="31654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9" name="Google Shape;730;p79">
              <a:extLst>
                <a:ext uri="{FF2B5EF4-FFF2-40B4-BE49-F238E27FC236}">
                  <a16:creationId xmlns="" xmlns:a16="http://schemas.microsoft.com/office/drawing/2014/main" id="{FCD3C9BB-8E8D-4A16-847B-ABC4AC15107E}"/>
                </a:ext>
              </a:extLst>
            </p:cNvPr>
            <p:cNvSpPr/>
            <p:nvPr/>
          </p:nvSpPr>
          <p:spPr>
            <a:xfrm>
              <a:off x="5089525" y="35210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0" name="Google Shape;731;p79">
              <a:extLst>
                <a:ext uri="{FF2B5EF4-FFF2-40B4-BE49-F238E27FC236}">
                  <a16:creationId xmlns="" xmlns:a16="http://schemas.microsoft.com/office/drawing/2014/main" id="{9D1AFEA6-D90E-4357-82F1-1C7690C0D358}"/>
                </a:ext>
              </a:extLst>
            </p:cNvPr>
            <p:cNvSpPr/>
            <p:nvPr/>
          </p:nvSpPr>
          <p:spPr>
            <a:xfrm>
              <a:off x="5089525" y="35210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1" name="Google Shape;732;p79">
              <a:extLst>
                <a:ext uri="{FF2B5EF4-FFF2-40B4-BE49-F238E27FC236}">
                  <a16:creationId xmlns="" xmlns:a16="http://schemas.microsoft.com/office/drawing/2014/main" id="{6089757E-5A7E-4E85-9116-D4490E4C512E}"/>
                </a:ext>
              </a:extLst>
            </p:cNvPr>
            <p:cNvSpPr/>
            <p:nvPr/>
          </p:nvSpPr>
          <p:spPr>
            <a:xfrm>
              <a:off x="5178425" y="35718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2" name="Google Shape;733;p79">
              <a:extLst>
                <a:ext uri="{FF2B5EF4-FFF2-40B4-BE49-F238E27FC236}">
                  <a16:creationId xmlns="" xmlns:a16="http://schemas.microsoft.com/office/drawing/2014/main" id="{04B5BA1F-9CAE-4A0D-AF1D-7A8939A9B8AC}"/>
                </a:ext>
              </a:extLst>
            </p:cNvPr>
            <p:cNvSpPr/>
            <p:nvPr/>
          </p:nvSpPr>
          <p:spPr>
            <a:xfrm>
              <a:off x="5178425" y="35718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3" name="Google Shape;734;p79">
              <a:extLst>
                <a:ext uri="{FF2B5EF4-FFF2-40B4-BE49-F238E27FC236}">
                  <a16:creationId xmlns="" xmlns:a16="http://schemas.microsoft.com/office/drawing/2014/main" id="{6A493C2A-AE36-417F-AC10-DCCE59018CB9}"/>
                </a:ext>
              </a:extLst>
            </p:cNvPr>
            <p:cNvSpPr/>
            <p:nvPr/>
          </p:nvSpPr>
          <p:spPr>
            <a:xfrm>
              <a:off x="5280025" y="36734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4" name="Google Shape;735;p79">
              <a:extLst>
                <a:ext uri="{FF2B5EF4-FFF2-40B4-BE49-F238E27FC236}">
                  <a16:creationId xmlns="" xmlns:a16="http://schemas.microsoft.com/office/drawing/2014/main" id="{A1C48201-740D-40DD-98EE-38D8F19EBA87}"/>
                </a:ext>
              </a:extLst>
            </p:cNvPr>
            <p:cNvSpPr/>
            <p:nvPr/>
          </p:nvSpPr>
          <p:spPr>
            <a:xfrm>
              <a:off x="5280025" y="36734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5" name="Google Shape;736;p79">
              <a:extLst>
                <a:ext uri="{FF2B5EF4-FFF2-40B4-BE49-F238E27FC236}">
                  <a16:creationId xmlns="" xmlns:a16="http://schemas.microsoft.com/office/drawing/2014/main" id="{30283549-03FD-4196-B96A-5251ABF46AE5}"/>
                </a:ext>
              </a:extLst>
            </p:cNvPr>
            <p:cNvSpPr/>
            <p:nvPr/>
          </p:nvSpPr>
          <p:spPr>
            <a:xfrm>
              <a:off x="5381625" y="36480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6" name="Google Shape;737;p79">
              <a:extLst>
                <a:ext uri="{FF2B5EF4-FFF2-40B4-BE49-F238E27FC236}">
                  <a16:creationId xmlns="" xmlns:a16="http://schemas.microsoft.com/office/drawing/2014/main" id="{28B9CD09-D70D-4D48-8F2E-739CD39FEA6A}"/>
                </a:ext>
              </a:extLst>
            </p:cNvPr>
            <p:cNvSpPr/>
            <p:nvPr/>
          </p:nvSpPr>
          <p:spPr>
            <a:xfrm>
              <a:off x="5381625" y="36480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7" name="Google Shape;738;p79">
              <a:extLst>
                <a:ext uri="{FF2B5EF4-FFF2-40B4-BE49-F238E27FC236}">
                  <a16:creationId xmlns="" xmlns:a16="http://schemas.microsoft.com/office/drawing/2014/main" id="{1BFC7660-4D4F-442A-B2FA-7D771255A117}"/>
                </a:ext>
              </a:extLst>
            </p:cNvPr>
            <p:cNvSpPr/>
            <p:nvPr/>
          </p:nvSpPr>
          <p:spPr>
            <a:xfrm>
              <a:off x="5483225" y="35083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8" name="Google Shape;739;p79">
              <a:extLst>
                <a:ext uri="{FF2B5EF4-FFF2-40B4-BE49-F238E27FC236}">
                  <a16:creationId xmlns="" xmlns:a16="http://schemas.microsoft.com/office/drawing/2014/main" id="{EFEB8DC7-F904-4EA6-8F5F-8D9B68ED3B16}"/>
                </a:ext>
              </a:extLst>
            </p:cNvPr>
            <p:cNvSpPr/>
            <p:nvPr/>
          </p:nvSpPr>
          <p:spPr>
            <a:xfrm>
              <a:off x="5483225" y="35083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19" name="Google Shape;740;p79">
              <a:extLst>
                <a:ext uri="{FF2B5EF4-FFF2-40B4-BE49-F238E27FC236}">
                  <a16:creationId xmlns="" xmlns:a16="http://schemas.microsoft.com/office/drawing/2014/main" id="{673B3469-9069-447C-9003-7192DB72CA24}"/>
                </a:ext>
              </a:extLst>
            </p:cNvPr>
            <p:cNvSpPr/>
            <p:nvPr/>
          </p:nvSpPr>
          <p:spPr>
            <a:xfrm>
              <a:off x="5572125" y="37496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0" name="Google Shape;741;p79">
              <a:extLst>
                <a:ext uri="{FF2B5EF4-FFF2-40B4-BE49-F238E27FC236}">
                  <a16:creationId xmlns="" xmlns:a16="http://schemas.microsoft.com/office/drawing/2014/main" id="{B1F50E21-9B0F-4CE6-8154-6C8FC723A8C6}"/>
                </a:ext>
              </a:extLst>
            </p:cNvPr>
            <p:cNvSpPr/>
            <p:nvPr/>
          </p:nvSpPr>
          <p:spPr>
            <a:xfrm>
              <a:off x="5572125" y="37496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1" name="Google Shape;742;p79">
              <a:extLst>
                <a:ext uri="{FF2B5EF4-FFF2-40B4-BE49-F238E27FC236}">
                  <a16:creationId xmlns="" xmlns:a16="http://schemas.microsoft.com/office/drawing/2014/main" id="{698C1A7E-F311-41CA-9F1A-E5F29C43929C}"/>
                </a:ext>
              </a:extLst>
            </p:cNvPr>
            <p:cNvSpPr/>
            <p:nvPr/>
          </p:nvSpPr>
          <p:spPr>
            <a:xfrm>
              <a:off x="5673725" y="36988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2" name="Google Shape;743;p79">
              <a:extLst>
                <a:ext uri="{FF2B5EF4-FFF2-40B4-BE49-F238E27FC236}">
                  <a16:creationId xmlns="" xmlns:a16="http://schemas.microsoft.com/office/drawing/2014/main" id="{4485ECD3-AFEB-4750-AE68-FE98431B2002}"/>
                </a:ext>
              </a:extLst>
            </p:cNvPr>
            <p:cNvSpPr/>
            <p:nvPr/>
          </p:nvSpPr>
          <p:spPr>
            <a:xfrm>
              <a:off x="5673725" y="36988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3" name="Google Shape;744;p79">
              <a:extLst>
                <a:ext uri="{FF2B5EF4-FFF2-40B4-BE49-F238E27FC236}">
                  <a16:creationId xmlns="" xmlns:a16="http://schemas.microsoft.com/office/drawing/2014/main" id="{B51578E6-E7BD-4F3B-BC82-5AA09744F9FE}"/>
                </a:ext>
              </a:extLst>
            </p:cNvPr>
            <p:cNvSpPr/>
            <p:nvPr/>
          </p:nvSpPr>
          <p:spPr>
            <a:xfrm>
              <a:off x="5775325" y="37242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4" name="Google Shape;745;p79">
              <a:extLst>
                <a:ext uri="{FF2B5EF4-FFF2-40B4-BE49-F238E27FC236}">
                  <a16:creationId xmlns="" xmlns:a16="http://schemas.microsoft.com/office/drawing/2014/main" id="{37178695-BF89-4B10-9910-6FD69EEDD331}"/>
                </a:ext>
              </a:extLst>
            </p:cNvPr>
            <p:cNvSpPr/>
            <p:nvPr/>
          </p:nvSpPr>
          <p:spPr>
            <a:xfrm>
              <a:off x="5775325" y="37242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5" name="Google Shape;746;p79">
              <a:extLst>
                <a:ext uri="{FF2B5EF4-FFF2-40B4-BE49-F238E27FC236}">
                  <a16:creationId xmlns="" xmlns:a16="http://schemas.microsoft.com/office/drawing/2014/main" id="{E5B43A18-50E2-499F-B9EF-D81BA00FCF0B}"/>
                </a:ext>
              </a:extLst>
            </p:cNvPr>
            <p:cNvSpPr/>
            <p:nvPr/>
          </p:nvSpPr>
          <p:spPr>
            <a:xfrm>
              <a:off x="5876925" y="3762375"/>
              <a:ext cx="190500" cy="216000"/>
            </a:xfrm>
            <a:prstGeom prst="rect">
              <a:avLst/>
            </a:prstGeom>
            <a:blipFill rotWithShape="1">
              <a:blip r:embed="rId7">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6" name="Google Shape;747;p79">
              <a:extLst>
                <a:ext uri="{FF2B5EF4-FFF2-40B4-BE49-F238E27FC236}">
                  <a16:creationId xmlns="" xmlns:a16="http://schemas.microsoft.com/office/drawing/2014/main" id="{C4DF7831-15C2-43BB-9432-5BFEAF7C9A45}"/>
                </a:ext>
              </a:extLst>
            </p:cNvPr>
            <p:cNvSpPr/>
            <p:nvPr/>
          </p:nvSpPr>
          <p:spPr>
            <a:xfrm>
              <a:off x="5876925" y="38766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7" name="Google Shape;748;p79">
              <a:extLst>
                <a:ext uri="{FF2B5EF4-FFF2-40B4-BE49-F238E27FC236}">
                  <a16:creationId xmlns="" xmlns:a16="http://schemas.microsoft.com/office/drawing/2014/main" id="{967BF6E2-9883-434F-AC6C-B9989F7F9FD3}"/>
                </a:ext>
              </a:extLst>
            </p:cNvPr>
            <p:cNvSpPr/>
            <p:nvPr/>
          </p:nvSpPr>
          <p:spPr>
            <a:xfrm>
              <a:off x="5965825" y="37623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8" name="Google Shape;749;p79">
              <a:extLst>
                <a:ext uri="{FF2B5EF4-FFF2-40B4-BE49-F238E27FC236}">
                  <a16:creationId xmlns="" xmlns:a16="http://schemas.microsoft.com/office/drawing/2014/main" id="{BC4B835B-8AD1-405D-9593-FEB26689BA5A}"/>
                </a:ext>
              </a:extLst>
            </p:cNvPr>
            <p:cNvSpPr/>
            <p:nvPr/>
          </p:nvSpPr>
          <p:spPr>
            <a:xfrm>
              <a:off x="6067425" y="4270375"/>
              <a:ext cx="101700" cy="101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29" name="Google Shape;750;p79">
              <a:extLst>
                <a:ext uri="{FF2B5EF4-FFF2-40B4-BE49-F238E27FC236}">
                  <a16:creationId xmlns="" xmlns:a16="http://schemas.microsoft.com/office/drawing/2014/main" id="{3D67B8D8-6EC6-4B11-AC0E-799D40E1AE9C}"/>
                </a:ext>
              </a:extLst>
            </p:cNvPr>
            <p:cNvSpPr/>
            <p:nvPr/>
          </p:nvSpPr>
          <p:spPr>
            <a:xfrm>
              <a:off x="6067425" y="42703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0" name="Google Shape;751;p79">
              <a:extLst>
                <a:ext uri="{FF2B5EF4-FFF2-40B4-BE49-F238E27FC236}">
                  <a16:creationId xmlns="" xmlns:a16="http://schemas.microsoft.com/office/drawing/2014/main" id="{931D59E0-9727-44D6-B7DE-75EEA1A0A219}"/>
                </a:ext>
              </a:extLst>
            </p:cNvPr>
            <p:cNvSpPr/>
            <p:nvPr/>
          </p:nvSpPr>
          <p:spPr>
            <a:xfrm>
              <a:off x="6169025" y="41433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1" name="Google Shape;752;p79">
              <a:extLst>
                <a:ext uri="{FF2B5EF4-FFF2-40B4-BE49-F238E27FC236}">
                  <a16:creationId xmlns="" xmlns:a16="http://schemas.microsoft.com/office/drawing/2014/main" id="{A11319DA-93C4-4D60-A8C9-DFD68DD92F17}"/>
                </a:ext>
              </a:extLst>
            </p:cNvPr>
            <p:cNvSpPr/>
            <p:nvPr/>
          </p:nvSpPr>
          <p:spPr>
            <a:xfrm>
              <a:off x="6169025" y="41433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2" name="Google Shape;753;p79">
              <a:extLst>
                <a:ext uri="{FF2B5EF4-FFF2-40B4-BE49-F238E27FC236}">
                  <a16:creationId xmlns="" xmlns:a16="http://schemas.microsoft.com/office/drawing/2014/main" id="{2AA2D3CE-BCBC-42D0-8DDF-9826D843BCA1}"/>
                </a:ext>
              </a:extLst>
            </p:cNvPr>
            <p:cNvSpPr/>
            <p:nvPr/>
          </p:nvSpPr>
          <p:spPr>
            <a:xfrm>
              <a:off x="6270625" y="39401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3" name="Google Shape;754;p79">
              <a:extLst>
                <a:ext uri="{FF2B5EF4-FFF2-40B4-BE49-F238E27FC236}">
                  <a16:creationId xmlns="" xmlns:a16="http://schemas.microsoft.com/office/drawing/2014/main" id="{C7587405-53AB-42F7-B345-E3BC9ADFFE9C}"/>
                </a:ext>
              </a:extLst>
            </p:cNvPr>
            <p:cNvSpPr/>
            <p:nvPr/>
          </p:nvSpPr>
          <p:spPr>
            <a:xfrm>
              <a:off x="6270625" y="39401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4" name="Google Shape;755;p79">
              <a:extLst>
                <a:ext uri="{FF2B5EF4-FFF2-40B4-BE49-F238E27FC236}">
                  <a16:creationId xmlns="" xmlns:a16="http://schemas.microsoft.com/office/drawing/2014/main" id="{6FCF6A52-7DCA-4B28-AD23-EC0930AD5FD5}"/>
                </a:ext>
              </a:extLst>
            </p:cNvPr>
            <p:cNvSpPr/>
            <p:nvPr/>
          </p:nvSpPr>
          <p:spPr>
            <a:xfrm>
              <a:off x="6359525" y="4079875"/>
              <a:ext cx="101700" cy="1017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5" name="Google Shape;756;p79">
              <a:extLst>
                <a:ext uri="{FF2B5EF4-FFF2-40B4-BE49-F238E27FC236}">
                  <a16:creationId xmlns="" xmlns:a16="http://schemas.microsoft.com/office/drawing/2014/main" id="{0DAC5103-054B-4CC7-A28D-EF6A7B30CEA4}"/>
                </a:ext>
              </a:extLst>
            </p:cNvPr>
            <p:cNvSpPr/>
            <p:nvPr/>
          </p:nvSpPr>
          <p:spPr>
            <a:xfrm>
              <a:off x="6359525" y="40798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6" name="Google Shape;757;p79">
              <a:extLst>
                <a:ext uri="{FF2B5EF4-FFF2-40B4-BE49-F238E27FC236}">
                  <a16:creationId xmlns="" xmlns:a16="http://schemas.microsoft.com/office/drawing/2014/main" id="{CBD9DD08-E416-4386-9BA3-07780BF95377}"/>
                </a:ext>
              </a:extLst>
            </p:cNvPr>
            <p:cNvSpPr/>
            <p:nvPr/>
          </p:nvSpPr>
          <p:spPr>
            <a:xfrm>
              <a:off x="6461125" y="41687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7" name="Google Shape;758;p79">
              <a:extLst>
                <a:ext uri="{FF2B5EF4-FFF2-40B4-BE49-F238E27FC236}">
                  <a16:creationId xmlns="" xmlns:a16="http://schemas.microsoft.com/office/drawing/2014/main" id="{BCA2FE4C-BDBF-4BDC-A15E-A22D7539413A}"/>
                </a:ext>
              </a:extLst>
            </p:cNvPr>
            <p:cNvSpPr/>
            <p:nvPr/>
          </p:nvSpPr>
          <p:spPr>
            <a:xfrm>
              <a:off x="6461125" y="41687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8" name="Google Shape;759;p79">
              <a:extLst>
                <a:ext uri="{FF2B5EF4-FFF2-40B4-BE49-F238E27FC236}">
                  <a16:creationId xmlns="" xmlns:a16="http://schemas.microsoft.com/office/drawing/2014/main" id="{CFB67C63-E19E-4DFF-B5CF-51F7B719C11E}"/>
                </a:ext>
              </a:extLst>
            </p:cNvPr>
            <p:cNvSpPr/>
            <p:nvPr/>
          </p:nvSpPr>
          <p:spPr>
            <a:xfrm>
              <a:off x="6562725" y="4473575"/>
              <a:ext cx="101700" cy="1017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39" name="Google Shape;760;p79">
              <a:extLst>
                <a:ext uri="{FF2B5EF4-FFF2-40B4-BE49-F238E27FC236}">
                  <a16:creationId xmlns="" xmlns:a16="http://schemas.microsoft.com/office/drawing/2014/main" id="{7DF3A418-C612-4AF0-869F-4204CE53C95B}"/>
                </a:ext>
              </a:extLst>
            </p:cNvPr>
            <p:cNvSpPr/>
            <p:nvPr/>
          </p:nvSpPr>
          <p:spPr>
            <a:xfrm>
              <a:off x="6562725" y="4473575"/>
              <a:ext cx="101600" cy="101600"/>
            </a:xfrm>
            <a:custGeom>
              <a:avLst/>
              <a:gdLst/>
              <a:ahLst/>
              <a:cxnLst/>
              <a:rect l="l" t="t" r="r" b="b"/>
              <a:pathLst>
                <a:path w="101600" h="101600" extrusionOk="0">
                  <a:moveTo>
                    <a:pt x="50800" y="0"/>
                  </a:moveTo>
                  <a:lnTo>
                    <a:pt x="101600" y="50800"/>
                  </a:lnTo>
                  <a:lnTo>
                    <a:pt x="50800" y="101600"/>
                  </a:lnTo>
                  <a:lnTo>
                    <a:pt x="0" y="50800"/>
                  </a:lnTo>
                  <a:lnTo>
                    <a:pt x="50800" y="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40" name="Google Shape;761;p79">
              <a:extLst>
                <a:ext uri="{FF2B5EF4-FFF2-40B4-BE49-F238E27FC236}">
                  <a16:creationId xmlns="" xmlns:a16="http://schemas.microsoft.com/office/drawing/2014/main" id="{10B5B11B-B401-4B43-B092-9DBE79EC5DDB}"/>
                </a:ext>
              </a:extLst>
            </p:cNvPr>
            <p:cNvSpPr txBox="1"/>
            <p:nvPr/>
          </p:nvSpPr>
          <p:spPr>
            <a:xfrm>
              <a:off x="2202560" y="2645918"/>
              <a:ext cx="1446600" cy="3321600"/>
            </a:xfrm>
            <a:prstGeom prst="rect">
              <a:avLst/>
            </a:prstGeom>
            <a:noFill/>
            <a:ln>
              <a:noFill/>
            </a:ln>
          </p:spPr>
          <p:txBody>
            <a:bodyPr spcFirstLastPara="1" wrap="square" lIns="0" tIns="106675" rIns="0" bIns="0" anchor="t" anchorCtr="0">
              <a:noAutofit/>
            </a:bodyPr>
            <a:lstStyle/>
            <a:p>
              <a:pPr marL="12700" marR="0" lvl="0" indent="0" algn="l" rtl="0">
                <a:lnSpc>
                  <a:spcPct val="100000"/>
                </a:lnSpc>
                <a:spcBef>
                  <a:spcPts val="0"/>
                </a:spcBef>
                <a:spcAft>
                  <a:spcPts val="0"/>
                </a:spcAft>
                <a:buNone/>
              </a:pPr>
              <a:r>
                <a:rPr lang="en-US" sz="1400" dirty="0">
                  <a:latin typeface="Trebuchet MS"/>
                  <a:ea typeface="Trebuchet MS"/>
                  <a:cs typeface="Trebuchet MS"/>
                  <a:sym typeface="Trebuchet MS"/>
                </a:rPr>
                <a:t>9</a:t>
              </a:r>
              <a:endParaRPr sz="1400" dirty="0">
                <a:latin typeface="Trebuchet MS"/>
                <a:ea typeface="Trebuchet MS"/>
                <a:cs typeface="Trebuchet MS"/>
                <a:sym typeface="Trebuchet MS"/>
              </a:endParaRPr>
            </a:p>
            <a:p>
              <a:pPr marL="12700" marR="0" lvl="0" indent="0" algn="l" rtl="0">
                <a:lnSpc>
                  <a:spcPct val="100000"/>
                </a:lnSpc>
                <a:spcBef>
                  <a:spcPts val="740"/>
                </a:spcBef>
                <a:spcAft>
                  <a:spcPts val="0"/>
                </a:spcAft>
                <a:buNone/>
              </a:pPr>
              <a:r>
                <a:rPr lang="en-US" sz="1400" dirty="0">
                  <a:latin typeface="Trebuchet MS"/>
                  <a:ea typeface="Trebuchet MS"/>
                  <a:cs typeface="Trebuchet MS"/>
                  <a:sym typeface="Trebuchet MS"/>
                </a:rPr>
                <a:t>8</a:t>
              </a:r>
              <a:endParaRPr sz="1400" dirty="0">
                <a:latin typeface="Trebuchet MS"/>
                <a:ea typeface="Trebuchet MS"/>
                <a:cs typeface="Trebuchet MS"/>
                <a:sym typeface="Trebuchet MS"/>
              </a:endParaRPr>
            </a:p>
            <a:p>
              <a:pPr marL="12700" marR="0" lvl="0" indent="0" algn="l" rtl="0">
                <a:lnSpc>
                  <a:spcPct val="100000"/>
                </a:lnSpc>
                <a:spcBef>
                  <a:spcPts val="740"/>
                </a:spcBef>
                <a:spcAft>
                  <a:spcPts val="0"/>
                </a:spcAft>
                <a:buNone/>
              </a:pPr>
              <a:r>
                <a:rPr lang="en-US" sz="1400" dirty="0">
                  <a:latin typeface="Trebuchet MS"/>
                  <a:ea typeface="Trebuchet MS"/>
                  <a:cs typeface="Trebuchet MS"/>
                  <a:sym typeface="Trebuchet MS"/>
                </a:rPr>
                <a:t>7</a:t>
              </a:r>
              <a:endParaRPr sz="1400" dirty="0">
                <a:latin typeface="Trebuchet MS"/>
                <a:ea typeface="Trebuchet MS"/>
                <a:cs typeface="Trebuchet MS"/>
                <a:sym typeface="Trebuchet MS"/>
              </a:endParaRPr>
            </a:p>
            <a:p>
              <a:pPr marL="12700" marR="0" lvl="0" indent="0" algn="l" rtl="0">
                <a:lnSpc>
                  <a:spcPct val="100000"/>
                </a:lnSpc>
                <a:spcBef>
                  <a:spcPts val="740"/>
                </a:spcBef>
                <a:spcAft>
                  <a:spcPts val="0"/>
                </a:spcAft>
                <a:buNone/>
              </a:pPr>
              <a:r>
                <a:rPr lang="en-US" sz="1400" dirty="0">
                  <a:latin typeface="Trebuchet MS"/>
                  <a:ea typeface="Trebuchet MS"/>
                  <a:cs typeface="Trebuchet MS"/>
                  <a:sym typeface="Trebuchet MS"/>
                </a:rPr>
                <a:t>6</a:t>
              </a:r>
              <a:endParaRPr sz="1400" dirty="0">
                <a:latin typeface="Trebuchet MS"/>
                <a:ea typeface="Trebuchet MS"/>
                <a:cs typeface="Trebuchet MS"/>
                <a:sym typeface="Trebuchet MS"/>
              </a:endParaRPr>
            </a:p>
            <a:p>
              <a:pPr marL="12700" marR="0" lvl="0" indent="0" algn="l" rtl="0">
                <a:lnSpc>
                  <a:spcPct val="100000"/>
                </a:lnSpc>
                <a:spcBef>
                  <a:spcPts val="745"/>
                </a:spcBef>
                <a:spcAft>
                  <a:spcPts val="0"/>
                </a:spcAft>
                <a:buNone/>
              </a:pPr>
              <a:r>
                <a:rPr lang="en-US" sz="1400" dirty="0">
                  <a:latin typeface="Trebuchet MS"/>
                  <a:ea typeface="Trebuchet MS"/>
                  <a:cs typeface="Trebuchet MS"/>
                  <a:sym typeface="Trebuchet MS"/>
                </a:rPr>
                <a:t>5</a:t>
              </a:r>
              <a:endParaRPr sz="1400" dirty="0">
                <a:latin typeface="Trebuchet MS"/>
                <a:ea typeface="Trebuchet MS"/>
                <a:cs typeface="Trebuchet MS"/>
                <a:sym typeface="Trebuchet MS"/>
              </a:endParaRPr>
            </a:p>
            <a:p>
              <a:pPr marL="12700" marR="0" lvl="0" indent="0" algn="l" rtl="0">
                <a:lnSpc>
                  <a:spcPct val="100000"/>
                </a:lnSpc>
                <a:spcBef>
                  <a:spcPts val="740"/>
                </a:spcBef>
                <a:spcAft>
                  <a:spcPts val="0"/>
                </a:spcAft>
                <a:buNone/>
              </a:pPr>
              <a:r>
                <a:rPr lang="en-US" sz="1400" dirty="0">
                  <a:latin typeface="Trebuchet MS"/>
                  <a:ea typeface="Trebuchet MS"/>
                  <a:cs typeface="Trebuchet MS"/>
                  <a:sym typeface="Trebuchet MS"/>
                </a:rPr>
                <a:t>4</a:t>
              </a:r>
              <a:endParaRPr sz="1400" dirty="0">
                <a:latin typeface="Trebuchet MS"/>
                <a:ea typeface="Trebuchet MS"/>
                <a:cs typeface="Trebuchet MS"/>
                <a:sym typeface="Trebuchet MS"/>
              </a:endParaRPr>
            </a:p>
            <a:p>
              <a:pPr marL="12700" marR="0" lvl="0" indent="0" algn="l" rtl="0">
                <a:lnSpc>
                  <a:spcPct val="100000"/>
                </a:lnSpc>
                <a:spcBef>
                  <a:spcPts val="740"/>
                </a:spcBef>
                <a:spcAft>
                  <a:spcPts val="0"/>
                </a:spcAft>
                <a:buNone/>
              </a:pPr>
              <a:r>
                <a:rPr lang="en-US" sz="1400" dirty="0">
                  <a:latin typeface="Trebuchet MS"/>
                  <a:ea typeface="Trebuchet MS"/>
                  <a:cs typeface="Trebuchet MS"/>
                  <a:sym typeface="Trebuchet MS"/>
                </a:rPr>
                <a:t>3</a:t>
              </a:r>
              <a:endParaRPr sz="1400" dirty="0">
                <a:latin typeface="Trebuchet MS"/>
                <a:ea typeface="Trebuchet MS"/>
                <a:cs typeface="Trebuchet MS"/>
                <a:sym typeface="Trebuchet MS"/>
              </a:endParaRPr>
            </a:p>
            <a:p>
              <a:pPr marL="12700" marR="0" lvl="0" indent="0" algn="l" rtl="0">
                <a:lnSpc>
                  <a:spcPct val="100000"/>
                </a:lnSpc>
                <a:spcBef>
                  <a:spcPts val="740"/>
                </a:spcBef>
                <a:spcAft>
                  <a:spcPts val="0"/>
                </a:spcAft>
                <a:buNone/>
              </a:pPr>
              <a:r>
                <a:rPr lang="en-US" sz="1400" dirty="0">
                  <a:latin typeface="Trebuchet MS"/>
                  <a:ea typeface="Trebuchet MS"/>
                  <a:cs typeface="Trebuchet MS"/>
                  <a:sym typeface="Trebuchet MS"/>
                </a:rPr>
                <a:t>2</a:t>
              </a:r>
              <a:endParaRPr sz="1400" dirty="0">
                <a:latin typeface="Trebuchet MS"/>
                <a:ea typeface="Trebuchet MS"/>
                <a:cs typeface="Trebuchet MS"/>
                <a:sym typeface="Trebuchet MS"/>
              </a:endParaRPr>
            </a:p>
            <a:p>
              <a:pPr marL="12700" marR="0" lvl="0" indent="0" algn="l" rtl="0">
                <a:lnSpc>
                  <a:spcPct val="100000"/>
                </a:lnSpc>
                <a:spcBef>
                  <a:spcPts val="740"/>
                </a:spcBef>
                <a:spcAft>
                  <a:spcPts val="0"/>
                </a:spcAft>
                <a:buNone/>
              </a:pPr>
              <a:r>
                <a:rPr lang="en-US" sz="1400" dirty="0">
                  <a:latin typeface="Trebuchet MS"/>
                  <a:ea typeface="Trebuchet MS"/>
                  <a:cs typeface="Trebuchet MS"/>
                  <a:sym typeface="Trebuchet MS"/>
                </a:rPr>
                <a:t>1</a:t>
              </a:r>
              <a:endParaRPr sz="1400" dirty="0">
                <a:latin typeface="Trebuchet MS"/>
                <a:ea typeface="Trebuchet MS"/>
                <a:cs typeface="Trebuchet MS"/>
                <a:sym typeface="Trebuchet MS"/>
              </a:endParaRPr>
            </a:p>
            <a:p>
              <a:pPr marL="12700" marR="0" lvl="0" indent="0" algn="l" rtl="0">
                <a:lnSpc>
                  <a:spcPct val="100000"/>
                </a:lnSpc>
                <a:spcBef>
                  <a:spcPts val="745"/>
                </a:spcBef>
                <a:spcAft>
                  <a:spcPts val="0"/>
                </a:spcAft>
                <a:buNone/>
              </a:pPr>
              <a:r>
                <a:rPr lang="en-US" sz="1400" dirty="0">
                  <a:latin typeface="Trebuchet MS"/>
                  <a:ea typeface="Trebuchet MS"/>
                  <a:cs typeface="Trebuchet MS"/>
                  <a:sym typeface="Trebuchet MS"/>
                </a:rPr>
                <a:t>0</a:t>
              </a:r>
              <a:endParaRPr sz="1400" dirty="0">
                <a:latin typeface="Trebuchet MS"/>
                <a:ea typeface="Trebuchet MS"/>
                <a:cs typeface="Trebuchet MS"/>
                <a:sym typeface="Trebuchet MS"/>
              </a:endParaRPr>
            </a:p>
            <a:p>
              <a:pPr marL="86995" marR="0" lvl="0" indent="0" algn="l" rtl="0">
                <a:lnSpc>
                  <a:spcPct val="100000"/>
                </a:lnSpc>
                <a:spcBef>
                  <a:spcPts val="60"/>
                </a:spcBef>
                <a:spcAft>
                  <a:spcPts val="0"/>
                </a:spcAft>
                <a:buNone/>
              </a:pPr>
              <a:r>
                <a:rPr lang="en-US" sz="1400" dirty="0">
                  <a:latin typeface="Trebuchet MS"/>
                  <a:ea typeface="Trebuchet MS"/>
                  <a:cs typeface="Trebuchet MS"/>
                  <a:sym typeface="Trebuchet MS"/>
                </a:rPr>
                <a:t>1970	1980</a:t>
              </a:r>
              <a:endParaRPr sz="1400" dirty="0">
                <a:latin typeface="Trebuchet MS"/>
                <a:ea typeface="Trebuchet MS"/>
                <a:cs typeface="Trebuchet MS"/>
                <a:sym typeface="Trebuchet MS"/>
              </a:endParaRPr>
            </a:p>
          </p:txBody>
        </p:sp>
        <p:sp>
          <p:nvSpPr>
            <p:cNvPr id="141" name="Google Shape;762;p79">
              <a:extLst>
                <a:ext uri="{FF2B5EF4-FFF2-40B4-BE49-F238E27FC236}">
                  <a16:creationId xmlns="" xmlns:a16="http://schemas.microsoft.com/office/drawing/2014/main" id="{00E4F08D-5B43-41EE-9E49-4D3B19D2E6DC}"/>
                </a:ext>
              </a:extLst>
            </p:cNvPr>
            <p:cNvSpPr txBox="1"/>
            <p:nvPr/>
          </p:nvSpPr>
          <p:spPr>
            <a:xfrm>
              <a:off x="4248673" y="5728600"/>
              <a:ext cx="447152" cy="315000"/>
            </a:xfrm>
            <a:prstGeom prst="rect">
              <a:avLst/>
            </a:prstGeom>
            <a:noFill/>
            <a:ln>
              <a:noFill/>
            </a:ln>
          </p:spPr>
          <p:txBody>
            <a:bodyPr spcFirstLastPara="1" wrap="square" lIns="0" tIns="12700" rIns="0" bIns="0" anchor="t" anchorCtr="0">
              <a:noAutofit/>
            </a:bodyPr>
            <a:lstStyle/>
            <a:p>
              <a:pPr marL="12700" marR="0" lvl="0" indent="0" algn="l" rtl="0">
                <a:lnSpc>
                  <a:spcPct val="100000"/>
                </a:lnSpc>
                <a:spcBef>
                  <a:spcPts val="0"/>
                </a:spcBef>
                <a:spcAft>
                  <a:spcPts val="0"/>
                </a:spcAft>
                <a:buNone/>
              </a:pPr>
              <a:r>
                <a:rPr lang="en-US" sz="1400" dirty="0">
                  <a:latin typeface="Trebuchet MS"/>
                  <a:ea typeface="Trebuchet MS"/>
                  <a:cs typeface="Trebuchet MS"/>
                  <a:sym typeface="Trebuchet MS"/>
                </a:rPr>
                <a:t>1990</a:t>
              </a:r>
              <a:endParaRPr sz="1400" dirty="0">
                <a:latin typeface="Trebuchet MS"/>
                <a:ea typeface="Trebuchet MS"/>
                <a:cs typeface="Trebuchet MS"/>
                <a:sym typeface="Trebuchet MS"/>
              </a:endParaRPr>
            </a:p>
          </p:txBody>
        </p:sp>
        <p:sp>
          <p:nvSpPr>
            <p:cNvPr id="142" name="Google Shape;763;p79">
              <a:extLst>
                <a:ext uri="{FF2B5EF4-FFF2-40B4-BE49-F238E27FC236}">
                  <a16:creationId xmlns="" xmlns:a16="http://schemas.microsoft.com/office/drawing/2014/main" id="{EA0A7D40-9580-4F7E-8A5A-DAFD92600B45}"/>
                </a:ext>
              </a:extLst>
            </p:cNvPr>
            <p:cNvSpPr txBox="1"/>
            <p:nvPr/>
          </p:nvSpPr>
          <p:spPr>
            <a:xfrm>
              <a:off x="6219980" y="5728600"/>
              <a:ext cx="601800" cy="238800"/>
            </a:xfrm>
            <a:prstGeom prst="rect">
              <a:avLst/>
            </a:prstGeom>
            <a:noFill/>
            <a:ln>
              <a:noFill/>
            </a:ln>
          </p:spPr>
          <p:txBody>
            <a:bodyPr spcFirstLastPara="1" wrap="square" lIns="0" tIns="12700" rIns="0" bIns="0" anchor="t" anchorCtr="0">
              <a:noAutofit/>
            </a:bodyPr>
            <a:lstStyle/>
            <a:p>
              <a:pPr marL="12700" marR="0" lvl="0" indent="0" algn="l" rtl="0">
                <a:lnSpc>
                  <a:spcPct val="100000"/>
                </a:lnSpc>
                <a:spcBef>
                  <a:spcPts val="0"/>
                </a:spcBef>
                <a:spcAft>
                  <a:spcPts val="0"/>
                </a:spcAft>
                <a:buNone/>
              </a:pPr>
              <a:r>
                <a:rPr lang="en-US" sz="1400" dirty="0">
                  <a:latin typeface="Trebuchet MS"/>
                  <a:ea typeface="Trebuchet MS"/>
                  <a:cs typeface="Trebuchet MS"/>
                  <a:sym typeface="Trebuchet MS"/>
                </a:rPr>
                <a:t>2010</a:t>
              </a:r>
              <a:endParaRPr sz="1400" dirty="0">
                <a:latin typeface="Trebuchet MS"/>
                <a:ea typeface="Trebuchet MS"/>
                <a:cs typeface="Trebuchet MS"/>
                <a:sym typeface="Trebuchet MS"/>
              </a:endParaRPr>
            </a:p>
          </p:txBody>
        </p:sp>
        <p:sp>
          <p:nvSpPr>
            <p:cNvPr id="143" name="Google Shape;764;p79">
              <a:extLst>
                <a:ext uri="{FF2B5EF4-FFF2-40B4-BE49-F238E27FC236}">
                  <a16:creationId xmlns="" xmlns:a16="http://schemas.microsoft.com/office/drawing/2014/main" id="{68EF5155-1C9D-41A3-A0BB-2EF329FBF11C}"/>
                </a:ext>
              </a:extLst>
            </p:cNvPr>
            <p:cNvSpPr txBox="1"/>
            <p:nvPr/>
          </p:nvSpPr>
          <p:spPr>
            <a:xfrm>
              <a:off x="7205601" y="5728600"/>
              <a:ext cx="601800" cy="238800"/>
            </a:xfrm>
            <a:prstGeom prst="rect">
              <a:avLst/>
            </a:prstGeom>
            <a:noFill/>
            <a:ln>
              <a:noFill/>
            </a:ln>
          </p:spPr>
          <p:txBody>
            <a:bodyPr spcFirstLastPara="1" wrap="square" lIns="0" tIns="12700" rIns="0" bIns="0" anchor="t" anchorCtr="0">
              <a:noAutofit/>
            </a:bodyPr>
            <a:lstStyle/>
            <a:p>
              <a:pPr marL="12700" marR="0" lvl="0" indent="0" algn="l" rtl="0">
                <a:lnSpc>
                  <a:spcPct val="100000"/>
                </a:lnSpc>
                <a:spcBef>
                  <a:spcPts val="0"/>
                </a:spcBef>
                <a:spcAft>
                  <a:spcPts val="0"/>
                </a:spcAft>
                <a:buNone/>
              </a:pPr>
              <a:r>
                <a:rPr lang="en-US" sz="1400" dirty="0">
                  <a:latin typeface="Trebuchet MS"/>
                  <a:ea typeface="Trebuchet MS"/>
                  <a:cs typeface="Trebuchet MS"/>
                  <a:sym typeface="Trebuchet MS"/>
                </a:rPr>
                <a:t>2020</a:t>
              </a:r>
              <a:endParaRPr sz="1400" dirty="0">
                <a:latin typeface="Trebuchet MS"/>
                <a:ea typeface="Trebuchet MS"/>
                <a:cs typeface="Trebuchet MS"/>
                <a:sym typeface="Trebuchet MS"/>
              </a:endParaRPr>
            </a:p>
          </p:txBody>
        </p:sp>
        <p:sp>
          <p:nvSpPr>
            <p:cNvPr id="144" name="Google Shape;765;p79">
              <a:extLst>
                <a:ext uri="{FF2B5EF4-FFF2-40B4-BE49-F238E27FC236}">
                  <a16:creationId xmlns="" xmlns:a16="http://schemas.microsoft.com/office/drawing/2014/main" id="{E3CD35B7-6447-4FD5-A507-6539D3A5CBD2}"/>
                </a:ext>
              </a:extLst>
            </p:cNvPr>
            <p:cNvSpPr txBox="1"/>
            <p:nvPr/>
          </p:nvSpPr>
          <p:spPr>
            <a:xfrm rot="-5400000">
              <a:off x="373975" y="3973375"/>
              <a:ext cx="2946900" cy="458400"/>
            </a:xfrm>
            <a:prstGeom prst="rect">
              <a:avLst/>
            </a:prstGeom>
            <a:noFill/>
            <a:ln>
              <a:noFill/>
            </a:ln>
          </p:spPr>
          <p:txBody>
            <a:bodyPr spcFirstLastPara="1" wrap="square" lIns="0" tIns="1250" rIns="0" bIns="0" anchor="t" anchorCtr="0">
              <a:noAutofit/>
            </a:bodyPr>
            <a:lstStyle/>
            <a:p>
              <a:pPr marL="527050" marR="5080" lvl="0" indent="-514984" algn="l" rtl="0">
                <a:lnSpc>
                  <a:spcPct val="101200"/>
                </a:lnSpc>
                <a:spcBef>
                  <a:spcPts val="0"/>
                </a:spcBef>
                <a:spcAft>
                  <a:spcPts val="0"/>
                </a:spcAft>
                <a:buNone/>
              </a:pPr>
              <a:r>
                <a:rPr lang="en-US" sz="1400" b="1" dirty="0">
                  <a:latin typeface="Trebuchet MS"/>
                  <a:ea typeface="Trebuchet MS"/>
                  <a:cs typeface="Trebuchet MS"/>
                  <a:sym typeface="Trebuchet MS"/>
                </a:rPr>
                <a:t>September Arctic Sea Ice Extent  (1,000,000 </a:t>
              </a:r>
              <a:r>
                <a:rPr lang="en-US" sz="1400" b="1" dirty="0" err="1">
                  <a:latin typeface="Trebuchet MS"/>
                  <a:ea typeface="Trebuchet MS"/>
                  <a:cs typeface="Trebuchet MS"/>
                  <a:sym typeface="Trebuchet MS"/>
                </a:rPr>
                <a:t>sq</a:t>
              </a:r>
              <a:r>
                <a:rPr lang="en-US" sz="1400" b="1" dirty="0">
                  <a:latin typeface="Trebuchet MS"/>
                  <a:ea typeface="Trebuchet MS"/>
                  <a:cs typeface="Trebuchet MS"/>
                  <a:sym typeface="Trebuchet MS"/>
                </a:rPr>
                <a:t> km)</a:t>
              </a:r>
              <a:endParaRPr sz="1400" dirty="0">
                <a:latin typeface="Trebuchet MS"/>
                <a:ea typeface="Trebuchet MS"/>
                <a:cs typeface="Trebuchet MS"/>
                <a:sym typeface="Trebuchet MS"/>
              </a:endParaRPr>
            </a:p>
          </p:txBody>
        </p:sp>
        <p:sp>
          <p:nvSpPr>
            <p:cNvPr id="145" name="Google Shape;767;p79">
              <a:extLst>
                <a:ext uri="{FF2B5EF4-FFF2-40B4-BE49-F238E27FC236}">
                  <a16:creationId xmlns="" xmlns:a16="http://schemas.microsoft.com/office/drawing/2014/main" id="{BD9F2ED1-45C2-453B-AC88-E8209558E6C2}"/>
                </a:ext>
              </a:extLst>
            </p:cNvPr>
            <p:cNvSpPr/>
            <p:nvPr/>
          </p:nvSpPr>
          <p:spPr>
            <a:xfrm>
              <a:off x="2870200" y="3136900"/>
              <a:ext cx="4254600" cy="1104900"/>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46" name="Google Shape;768;p79">
              <a:extLst>
                <a:ext uri="{FF2B5EF4-FFF2-40B4-BE49-F238E27FC236}">
                  <a16:creationId xmlns="" xmlns:a16="http://schemas.microsoft.com/office/drawing/2014/main" id="{0B39D752-3F23-4982-A06D-DF6430140FAE}"/>
                </a:ext>
              </a:extLst>
            </p:cNvPr>
            <p:cNvSpPr/>
            <p:nvPr/>
          </p:nvSpPr>
          <p:spPr>
            <a:xfrm>
              <a:off x="2933700" y="3187700"/>
              <a:ext cx="4114800" cy="952500"/>
            </a:xfrm>
            <a:custGeom>
              <a:avLst/>
              <a:gdLst/>
              <a:ahLst/>
              <a:cxnLst/>
              <a:rect l="l" t="t" r="r" b="b"/>
              <a:pathLst>
                <a:path w="4114800" h="952500" extrusionOk="0">
                  <a:moveTo>
                    <a:pt x="0" y="0"/>
                  </a:moveTo>
                  <a:lnTo>
                    <a:pt x="4114802" y="952500"/>
                  </a:lnTo>
                </a:path>
              </a:pathLst>
            </a:custGeom>
            <a:noFill/>
            <a:ln w="25400" cap="flat" cmpd="sng">
              <a:solidFill>
                <a:srgbClr val="FF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47" name="Google Shape;769;p79">
              <a:extLst>
                <a:ext uri="{FF2B5EF4-FFF2-40B4-BE49-F238E27FC236}">
                  <a16:creationId xmlns="" xmlns:a16="http://schemas.microsoft.com/office/drawing/2014/main" id="{AFD614AD-CB4E-4C0D-9EF5-004D1362EDDB}"/>
                </a:ext>
              </a:extLst>
            </p:cNvPr>
            <p:cNvSpPr/>
            <p:nvPr/>
          </p:nvSpPr>
          <p:spPr>
            <a:xfrm>
              <a:off x="2908300" y="3289300"/>
              <a:ext cx="4241700" cy="1257300"/>
            </a:xfrm>
            <a:prstGeom prst="rect">
              <a:avLst/>
            </a:prstGeom>
            <a:blipFill rotWithShape="1">
              <a:blip r:embed="rId9">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48" name="Google Shape;770;p79">
              <a:extLst>
                <a:ext uri="{FF2B5EF4-FFF2-40B4-BE49-F238E27FC236}">
                  <a16:creationId xmlns="" xmlns:a16="http://schemas.microsoft.com/office/drawing/2014/main" id="{28A2AFE8-EACA-4230-A534-B32B358391B4}"/>
                </a:ext>
              </a:extLst>
            </p:cNvPr>
            <p:cNvSpPr/>
            <p:nvPr/>
          </p:nvSpPr>
          <p:spPr>
            <a:xfrm>
              <a:off x="2971800" y="3340100"/>
              <a:ext cx="4114800" cy="1117600"/>
            </a:xfrm>
            <a:custGeom>
              <a:avLst/>
              <a:gdLst/>
              <a:ahLst/>
              <a:cxnLst/>
              <a:rect l="l" t="t" r="r" b="b"/>
              <a:pathLst>
                <a:path w="4114800" h="1117600" extrusionOk="0">
                  <a:moveTo>
                    <a:pt x="0" y="0"/>
                  </a:moveTo>
                  <a:lnTo>
                    <a:pt x="52492" y="566"/>
                  </a:lnTo>
                  <a:lnTo>
                    <a:pt x="104977" y="1144"/>
                  </a:lnTo>
                  <a:lnTo>
                    <a:pt x="157449" y="1745"/>
                  </a:lnTo>
                  <a:lnTo>
                    <a:pt x="209902" y="2382"/>
                  </a:lnTo>
                  <a:lnTo>
                    <a:pt x="262327" y="3065"/>
                  </a:lnTo>
                  <a:lnTo>
                    <a:pt x="314719" y="3807"/>
                  </a:lnTo>
                  <a:lnTo>
                    <a:pt x="367071" y="4620"/>
                  </a:lnTo>
                  <a:lnTo>
                    <a:pt x="419376" y="5514"/>
                  </a:lnTo>
                  <a:lnTo>
                    <a:pt x="471627" y="6502"/>
                  </a:lnTo>
                  <a:lnTo>
                    <a:pt x="523818" y="7595"/>
                  </a:lnTo>
                  <a:lnTo>
                    <a:pt x="575942" y="8805"/>
                  </a:lnTo>
                  <a:lnTo>
                    <a:pt x="627993" y="10144"/>
                  </a:lnTo>
                  <a:lnTo>
                    <a:pt x="679964" y="11624"/>
                  </a:lnTo>
                  <a:lnTo>
                    <a:pt x="731847" y="13255"/>
                  </a:lnTo>
                  <a:lnTo>
                    <a:pt x="783637" y="15051"/>
                  </a:lnTo>
                  <a:lnTo>
                    <a:pt x="835326" y="17022"/>
                  </a:lnTo>
                  <a:lnTo>
                    <a:pt x="886909" y="19181"/>
                  </a:lnTo>
                  <a:lnTo>
                    <a:pt x="938378" y="21538"/>
                  </a:lnTo>
                  <a:lnTo>
                    <a:pt x="989726" y="24107"/>
                  </a:lnTo>
                  <a:lnTo>
                    <a:pt x="1040947" y="26897"/>
                  </a:lnTo>
                  <a:lnTo>
                    <a:pt x="1092035" y="29922"/>
                  </a:lnTo>
                  <a:lnTo>
                    <a:pt x="1142981" y="33193"/>
                  </a:lnTo>
                  <a:lnTo>
                    <a:pt x="1193781" y="36721"/>
                  </a:lnTo>
                  <a:lnTo>
                    <a:pt x="1244427" y="40519"/>
                  </a:lnTo>
                  <a:lnTo>
                    <a:pt x="1294912" y="44597"/>
                  </a:lnTo>
                  <a:lnTo>
                    <a:pt x="1345231" y="48968"/>
                  </a:lnTo>
                  <a:lnTo>
                    <a:pt x="1395375" y="53644"/>
                  </a:lnTo>
                  <a:lnTo>
                    <a:pt x="1445338" y="58636"/>
                  </a:lnTo>
                  <a:lnTo>
                    <a:pt x="1495114" y="63955"/>
                  </a:lnTo>
                  <a:lnTo>
                    <a:pt x="1544697" y="69614"/>
                  </a:lnTo>
                  <a:lnTo>
                    <a:pt x="1594078" y="75624"/>
                  </a:lnTo>
                  <a:lnTo>
                    <a:pt x="1643252" y="81997"/>
                  </a:lnTo>
                  <a:lnTo>
                    <a:pt x="1692212" y="88745"/>
                  </a:lnTo>
                  <a:lnTo>
                    <a:pt x="1740952" y="95879"/>
                  </a:lnTo>
                  <a:lnTo>
                    <a:pt x="1789464" y="103411"/>
                  </a:lnTo>
                  <a:lnTo>
                    <a:pt x="1837741" y="111353"/>
                  </a:lnTo>
                  <a:lnTo>
                    <a:pt x="1885778" y="119716"/>
                  </a:lnTo>
                  <a:lnTo>
                    <a:pt x="1933568" y="128513"/>
                  </a:lnTo>
                  <a:lnTo>
                    <a:pt x="1981103" y="137754"/>
                  </a:lnTo>
                  <a:lnTo>
                    <a:pt x="2028377" y="147452"/>
                  </a:lnTo>
                  <a:lnTo>
                    <a:pt x="2075384" y="157618"/>
                  </a:lnTo>
                  <a:lnTo>
                    <a:pt x="2122116" y="168264"/>
                  </a:lnTo>
                  <a:lnTo>
                    <a:pt x="2168568" y="179402"/>
                  </a:lnTo>
                  <a:lnTo>
                    <a:pt x="2214731" y="191043"/>
                  </a:lnTo>
                  <a:lnTo>
                    <a:pt x="2260601" y="203200"/>
                  </a:lnTo>
                  <a:lnTo>
                    <a:pt x="2839642" y="424656"/>
                  </a:lnTo>
                  <a:lnTo>
                    <a:pt x="3444876" y="730250"/>
                  </a:lnTo>
                  <a:lnTo>
                    <a:pt x="3921524" y="1000919"/>
                  </a:lnTo>
                  <a:lnTo>
                    <a:pt x="4114802" y="1117600"/>
                  </a:lnTo>
                </a:path>
              </a:pathLst>
            </a:custGeom>
            <a:noFill/>
            <a:ln w="25400" cap="flat" cmpd="sng">
              <a:solidFill>
                <a:srgbClr val="008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49" name="Google Shape;763;p79">
              <a:extLst>
                <a:ext uri="{FF2B5EF4-FFF2-40B4-BE49-F238E27FC236}">
                  <a16:creationId xmlns="" xmlns:a16="http://schemas.microsoft.com/office/drawing/2014/main" id="{B0057FE9-78B3-4DEE-AC9C-DC1C3F7494E9}"/>
                </a:ext>
              </a:extLst>
            </p:cNvPr>
            <p:cNvSpPr txBox="1"/>
            <p:nvPr/>
          </p:nvSpPr>
          <p:spPr>
            <a:xfrm>
              <a:off x="5241270" y="5697643"/>
              <a:ext cx="601800" cy="238800"/>
            </a:xfrm>
            <a:prstGeom prst="rect">
              <a:avLst/>
            </a:prstGeom>
            <a:noFill/>
            <a:ln>
              <a:noFill/>
            </a:ln>
          </p:spPr>
          <p:txBody>
            <a:bodyPr spcFirstLastPara="1" wrap="square" lIns="0" tIns="12700" rIns="0" bIns="0" anchor="t" anchorCtr="0">
              <a:noAutofit/>
            </a:bodyPr>
            <a:lstStyle/>
            <a:p>
              <a:pPr marL="12700" marR="0" lvl="0" indent="0" algn="l" rtl="0">
                <a:lnSpc>
                  <a:spcPct val="100000"/>
                </a:lnSpc>
                <a:spcBef>
                  <a:spcPts val="0"/>
                </a:spcBef>
                <a:spcAft>
                  <a:spcPts val="0"/>
                </a:spcAft>
                <a:buNone/>
              </a:pPr>
              <a:r>
                <a:rPr lang="en-US" sz="1400" dirty="0">
                  <a:latin typeface="Trebuchet MS"/>
                  <a:ea typeface="Trebuchet MS"/>
                  <a:cs typeface="Trebuchet MS"/>
                  <a:sym typeface="Trebuchet MS"/>
                </a:rPr>
                <a:t>2000</a:t>
              </a:r>
              <a:endParaRPr sz="1400" dirty="0">
                <a:latin typeface="Trebuchet MS"/>
                <a:ea typeface="Trebuchet MS"/>
                <a:cs typeface="Trebuchet MS"/>
                <a:sym typeface="Trebuchet MS"/>
              </a:endParaRPr>
            </a:p>
          </p:txBody>
        </p:sp>
        <p:sp>
          <p:nvSpPr>
            <p:cNvPr id="150" name="Rectangle 149">
              <a:extLst>
                <a:ext uri="{FF2B5EF4-FFF2-40B4-BE49-F238E27FC236}">
                  <a16:creationId xmlns="" xmlns:a16="http://schemas.microsoft.com/office/drawing/2014/main" id="{0EDAA946-B1BC-48E2-B433-BFF53750336F}"/>
                </a:ext>
              </a:extLst>
            </p:cNvPr>
            <p:cNvSpPr/>
            <p:nvPr/>
          </p:nvSpPr>
          <p:spPr>
            <a:xfrm>
              <a:off x="4539958" y="5984073"/>
              <a:ext cx="667042" cy="338554"/>
            </a:xfrm>
            <a:prstGeom prst="rect">
              <a:avLst/>
            </a:prstGeom>
          </p:spPr>
          <p:txBody>
            <a:bodyPr wrap="none">
              <a:spAutoFit/>
            </a:bodyPr>
            <a:lstStyle/>
            <a:p>
              <a:r>
                <a:rPr lang="en-US" b="1" dirty="0">
                  <a:latin typeface="Trebuchet MS"/>
                  <a:ea typeface="Trebuchet MS"/>
                  <a:cs typeface="Trebuchet MS"/>
                  <a:sym typeface="Trebuchet MS"/>
                </a:rPr>
                <a:t> Year</a:t>
              </a:r>
              <a:endParaRPr lang="en-US" dirty="0"/>
            </a:p>
          </p:txBody>
        </p:sp>
      </p:grpSp>
      <p:sp>
        <p:nvSpPr>
          <p:cNvPr id="151" name="Google Shape;766;p79">
            <a:extLst>
              <a:ext uri="{FF2B5EF4-FFF2-40B4-BE49-F238E27FC236}">
                <a16:creationId xmlns="" xmlns:a16="http://schemas.microsoft.com/office/drawing/2014/main" id="{8231799A-9DDB-4E44-B771-5042F63F6C6B}"/>
              </a:ext>
            </a:extLst>
          </p:cNvPr>
          <p:cNvSpPr txBox="1"/>
          <p:nvPr/>
        </p:nvSpPr>
        <p:spPr>
          <a:xfrm>
            <a:off x="2339969" y="6230888"/>
            <a:ext cx="8569025" cy="814500"/>
          </a:xfrm>
          <a:prstGeom prst="rect">
            <a:avLst/>
          </a:prstGeom>
          <a:noFill/>
          <a:ln>
            <a:noFill/>
          </a:ln>
        </p:spPr>
        <p:txBody>
          <a:bodyPr spcFirstLastPara="1" wrap="square" lIns="0" tIns="12700" rIns="0" bIns="0" anchor="t" anchorCtr="0">
            <a:noAutofit/>
          </a:bodyPr>
          <a:lstStyle/>
          <a:p>
            <a:pPr marL="12700">
              <a:spcBef>
                <a:spcPts val="1090"/>
              </a:spcBef>
              <a:spcAft>
                <a:spcPts val="0"/>
              </a:spcAft>
            </a:pPr>
            <a:r>
              <a:rPr lang="en-US" sz="1400" dirty="0">
                <a:latin typeface="Trebuchet MS"/>
                <a:ea typeface="Trebuchet MS"/>
                <a:cs typeface="Trebuchet MS"/>
                <a:sym typeface="Trebuchet MS"/>
              </a:rPr>
              <a:t>Source: G. Witt. Journal of Statistics Education, Volume 21, Number 1 (2013)</a:t>
            </a:r>
            <a:endParaRPr sz="1400" dirty="0">
              <a:latin typeface="Trebuchet MS"/>
              <a:ea typeface="Trebuchet MS"/>
              <a:cs typeface="Trebuchet MS"/>
              <a:sym typeface="Trebuchet MS"/>
            </a:endParaRPr>
          </a:p>
        </p:txBody>
      </p:sp>
    </p:spTree>
    <p:extLst>
      <p:ext uri="{BB962C8B-B14F-4D97-AF65-F5344CB8AC3E}">
        <p14:creationId xmlns:p14="http://schemas.microsoft.com/office/powerpoint/2010/main" xmlns="" val="376691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 xmlns:a16="http://schemas.microsoft.com/office/drawing/2014/main" id="{75E79D98-77BB-4614-9F5B-C71A61FF14FB}"/>
              </a:ext>
            </a:extLst>
          </p:cNvPr>
          <p:cNvSpPr txBox="1">
            <a:spLocks/>
          </p:cNvSpPr>
          <p:nvPr/>
        </p:nvSpPr>
        <p:spPr>
          <a:xfrm>
            <a:off x="96642" y="0"/>
            <a:ext cx="7202456" cy="351806"/>
          </a:xfrm>
          <a:prstGeom prst="rect">
            <a:avLst/>
          </a:prstGeom>
        </p:spPr>
        <p:txBody>
          <a:bodyPr vert="horz" lIns="68580" tIns="34290" rIns="68580" bIns="34290" rtlCol="0" anchor="t">
            <a:noAutofit/>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US" sz="3300" b="1" dirty="0"/>
              <a:t>Course Outline</a:t>
            </a:r>
            <a:endParaRPr lang="en-IN" sz="3300" b="1" dirty="0"/>
          </a:p>
        </p:txBody>
      </p:sp>
      <p:sp>
        <p:nvSpPr>
          <p:cNvPr id="2" name="Slide Number Placeholder 1">
            <a:extLst>
              <a:ext uri="{FF2B5EF4-FFF2-40B4-BE49-F238E27FC236}">
                <a16:creationId xmlns="" xmlns:a16="http://schemas.microsoft.com/office/drawing/2014/main" id="{79C31738-2CC6-4116-9203-CA925B399D5E}"/>
              </a:ext>
            </a:extLst>
          </p:cNvPr>
          <p:cNvSpPr>
            <a:spLocks noGrp="1"/>
          </p:cNvSpPr>
          <p:nvPr>
            <p:ph type="sldNum" sz="quarter" idx="4294967295"/>
          </p:nvPr>
        </p:nvSpPr>
        <p:spPr>
          <a:xfrm>
            <a:off x="11609388" y="6362700"/>
            <a:ext cx="582612" cy="365125"/>
          </a:xfrm>
        </p:spPr>
        <p:txBody>
          <a:bodyPr/>
          <a:lstStyle/>
          <a:p>
            <a:fld id="{BBD0BF76-E763-4964-B6E3-972F78D927E1}" type="slidenum">
              <a:rPr lang="en-IN" smtClean="0"/>
              <a:pPr/>
              <a:t>3</a:t>
            </a:fld>
            <a:endParaRPr lang="en-IN"/>
          </a:p>
        </p:txBody>
      </p:sp>
      <p:graphicFrame>
        <p:nvGraphicFramePr>
          <p:cNvPr id="3" name="Table 2">
            <a:extLst>
              <a:ext uri="{FF2B5EF4-FFF2-40B4-BE49-F238E27FC236}">
                <a16:creationId xmlns="" xmlns:a16="http://schemas.microsoft.com/office/drawing/2014/main" id="{1974A7D3-5F74-4B30-97DB-1599116F89A4}"/>
              </a:ext>
            </a:extLst>
          </p:cNvPr>
          <p:cNvGraphicFramePr>
            <a:graphicFrameLocks noGrp="1"/>
          </p:cNvGraphicFramePr>
          <p:nvPr>
            <p:extLst>
              <p:ext uri="{D42A27DB-BD31-4B8C-83A1-F6EECF244321}">
                <p14:modId xmlns:p14="http://schemas.microsoft.com/office/powerpoint/2010/main" xmlns="" val="3471746902"/>
              </p:ext>
            </p:extLst>
          </p:nvPr>
        </p:nvGraphicFramePr>
        <p:xfrm>
          <a:off x="535710" y="762690"/>
          <a:ext cx="10806546" cy="5211065"/>
        </p:xfrm>
        <a:graphic>
          <a:graphicData uri="http://schemas.openxmlformats.org/drawingml/2006/table">
            <a:tbl>
              <a:tblPr>
                <a:tableStyleId>{D7AC3CCA-C797-4891-BE02-D94E43425B78}</a:tableStyleId>
              </a:tblPr>
              <a:tblGrid>
                <a:gridCol w="1115944">
                  <a:extLst>
                    <a:ext uri="{9D8B030D-6E8A-4147-A177-3AD203B41FA5}">
                      <a16:colId xmlns="" xmlns:a16="http://schemas.microsoft.com/office/drawing/2014/main" val="2601688258"/>
                    </a:ext>
                  </a:extLst>
                </a:gridCol>
                <a:gridCol w="1507003">
                  <a:extLst>
                    <a:ext uri="{9D8B030D-6E8A-4147-A177-3AD203B41FA5}">
                      <a16:colId xmlns="" xmlns:a16="http://schemas.microsoft.com/office/drawing/2014/main" val="1894767379"/>
                    </a:ext>
                  </a:extLst>
                </a:gridCol>
                <a:gridCol w="6695672">
                  <a:extLst>
                    <a:ext uri="{9D8B030D-6E8A-4147-A177-3AD203B41FA5}">
                      <a16:colId xmlns="" xmlns:a16="http://schemas.microsoft.com/office/drawing/2014/main" val="788386509"/>
                    </a:ext>
                  </a:extLst>
                </a:gridCol>
                <a:gridCol w="1487927">
                  <a:extLst>
                    <a:ext uri="{9D8B030D-6E8A-4147-A177-3AD203B41FA5}">
                      <a16:colId xmlns="" xmlns:a16="http://schemas.microsoft.com/office/drawing/2014/main" val="3490709346"/>
                    </a:ext>
                  </a:extLst>
                </a:gridCol>
              </a:tblGrid>
              <a:tr h="623061">
                <a:tc>
                  <a:txBody>
                    <a:bodyPr/>
                    <a:lstStyle/>
                    <a:p>
                      <a:pPr marL="0" marR="0" algn="ctr">
                        <a:lnSpc>
                          <a:spcPct val="115000"/>
                        </a:lnSpc>
                        <a:spcBef>
                          <a:spcPts val="0"/>
                        </a:spcBef>
                        <a:spcAft>
                          <a:spcPts val="0"/>
                        </a:spcAft>
                      </a:pPr>
                      <a:r>
                        <a:rPr lang="en-US" sz="1800" b="1" dirty="0">
                          <a:effectLst/>
                        </a:rPr>
                        <a:t>Module </a:t>
                      </a:r>
                    </a:p>
                  </a:txBody>
                  <a:tcPr marL="41167" marR="41167" marT="41167" marB="41167">
                    <a:noFill/>
                  </a:tcPr>
                </a:tc>
                <a:tc>
                  <a:txBody>
                    <a:bodyPr/>
                    <a:lstStyle/>
                    <a:p>
                      <a:pPr marL="71120" marR="0" algn="ctr">
                        <a:lnSpc>
                          <a:spcPct val="115000"/>
                        </a:lnSpc>
                        <a:spcBef>
                          <a:spcPts val="0"/>
                        </a:spcBef>
                        <a:spcAft>
                          <a:spcPts val="0"/>
                        </a:spcAft>
                      </a:pPr>
                      <a:r>
                        <a:rPr lang="en-US" sz="1800" b="1" dirty="0">
                          <a:effectLst/>
                        </a:rPr>
                        <a:t>Title of the  </a:t>
                      </a:r>
                    </a:p>
                    <a:p>
                      <a:pPr marL="80645" marR="0" algn="ctr">
                        <a:lnSpc>
                          <a:spcPct val="115000"/>
                        </a:lnSpc>
                        <a:spcBef>
                          <a:spcPts val="60"/>
                        </a:spcBef>
                        <a:spcAft>
                          <a:spcPts val="0"/>
                        </a:spcAft>
                      </a:pPr>
                      <a:r>
                        <a:rPr lang="en-US" sz="1800" b="1" dirty="0">
                          <a:effectLst/>
                        </a:rPr>
                        <a:t>Module</a:t>
                      </a:r>
                      <a:endParaRPr lang="en-US" sz="1800" b="1"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71120" marR="0" algn="ctr">
                        <a:lnSpc>
                          <a:spcPct val="115000"/>
                        </a:lnSpc>
                        <a:spcBef>
                          <a:spcPts val="0"/>
                        </a:spcBef>
                        <a:spcAft>
                          <a:spcPts val="0"/>
                        </a:spcAft>
                      </a:pPr>
                      <a:r>
                        <a:rPr lang="en-US" sz="1800" b="1" dirty="0">
                          <a:effectLst/>
                        </a:rPr>
                        <a:t>Topics in the Module </a:t>
                      </a:r>
                      <a:endParaRPr lang="en-US" sz="1800" b="1"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0" marR="0" algn="ctr">
                        <a:lnSpc>
                          <a:spcPct val="115000"/>
                        </a:lnSpc>
                        <a:spcBef>
                          <a:spcPts val="0"/>
                        </a:spcBef>
                        <a:spcAft>
                          <a:spcPts val="0"/>
                        </a:spcAft>
                      </a:pPr>
                      <a:r>
                        <a:rPr lang="en-US" sz="1800" b="1" dirty="0">
                          <a:effectLst/>
                        </a:rPr>
                        <a:t>No. of  </a:t>
                      </a:r>
                    </a:p>
                    <a:p>
                      <a:pPr marL="132080" marR="82550" indent="-1270" algn="ctr">
                        <a:lnSpc>
                          <a:spcPct val="101000"/>
                        </a:lnSpc>
                        <a:spcBef>
                          <a:spcPts val="60"/>
                        </a:spcBef>
                        <a:spcAft>
                          <a:spcPts val="0"/>
                        </a:spcAft>
                      </a:pPr>
                      <a:r>
                        <a:rPr lang="en-US" sz="1800" b="1" dirty="0">
                          <a:effectLst/>
                        </a:rPr>
                        <a:t>Lectures</a:t>
                      </a:r>
                      <a:endParaRPr lang="en-US" sz="1800" b="1" dirty="0">
                        <a:effectLst/>
                        <a:latin typeface="Arial" panose="020B0604020202020204" pitchFamily="34" charset="0"/>
                        <a:ea typeface="Arial" panose="020B0604020202020204" pitchFamily="34" charset="0"/>
                      </a:endParaRPr>
                    </a:p>
                  </a:txBody>
                  <a:tcPr marL="41167" marR="41167" marT="41167" marB="41167">
                    <a:noFill/>
                  </a:tcPr>
                </a:tc>
                <a:extLst>
                  <a:ext uri="{0D108BD9-81ED-4DB2-BD59-A6C34878D82A}">
                    <a16:rowId xmlns="" xmlns:a16="http://schemas.microsoft.com/office/drawing/2014/main" val="512624052"/>
                  </a:ext>
                </a:extLst>
              </a:tr>
              <a:tr h="673696">
                <a:tc>
                  <a:txBody>
                    <a:bodyPr/>
                    <a:lstStyle/>
                    <a:p>
                      <a:pPr marL="80645" marR="0" algn="ctr">
                        <a:lnSpc>
                          <a:spcPct val="115000"/>
                        </a:lnSpc>
                        <a:spcBef>
                          <a:spcPts val="0"/>
                        </a:spcBef>
                        <a:spcAft>
                          <a:spcPts val="0"/>
                        </a:spcAft>
                      </a:pPr>
                      <a:r>
                        <a:rPr lang="en-US" sz="1800" dirty="0">
                          <a:effectLst/>
                        </a:rPr>
                        <a:t>1. </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82550" marR="31750">
                        <a:lnSpc>
                          <a:spcPct val="101000"/>
                        </a:lnSpc>
                        <a:spcBef>
                          <a:spcPts val="0"/>
                        </a:spcBef>
                        <a:spcAft>
                          <a:spcPts val="0"/>
                        </a:spcAft>
                      </a:pPr>
                      <a:r>
                        <a:rPr lang="en-US" sz="1800" dirty="0">
                          <a:effectLst/>
                        </a:rPr>
                        <a:t>Introduction to  Machine learning</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81915" marR="34925" indent="-6350" algn="just">
                        <a:lnSpc>
                          <a:spcPct val="101000"/>
                        </a:lnSpc>
                        <a:spcBef>
                          <a:spcPts val="0"/>
                        </a:spcBef>
                        <a:spcAft>
                          <a:spcPts val="0"/>
                        </a:spcAft>
                      </a:pPr>
                      <a:r>
                        <a:rPr lang="en-US" sz="1800" dirty="0">
                          <a:effectLst/>
                        </a:rPr>
                        <a:t>Why machine learning, learning problems, types of  learning: supervised, unsupervised, semi-supervised  learning, fundamentals of machine learning</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0" marR="0" algn="ctr">
                        <a:lnSpc>
                          <a:spcPct val="115000"/>
                        </a:lnSpc>
                        <a:spcBef>
                          <a:spcPts val="0"/>
                        </a:spcBef>
                        <a:spcAft>
                          <a:spcPts val="0"/>
                        </a:spcAft>
                      </a:pPr>
                      <a:r>
                        <a:rPr lang="en-US" sz="1800">
                          <a:effectLst/>
                        </a:rPr>
                        <a:t>02</a:t>
                      </a:r>
                      <a:endParaRPr lang="en-US" sz="1800">
                        <a:effectLst/>
                        <a:latin typeface="Arial" panose="020B0604020202020204" pitchFamily="34" charset="0"/>
                        <a:ea typeface="Arial" panose="020B0604020202020204" pitchFamily="34" charset="0"/>
                      </a:endParaRPr>
                    </a:p>
                  </a:txBody>
                  <a:tcPr marL="41167" marR="41167" marT="41167" marB="41167">
                    <a:noFill/>
                  </a:tcPr>
                </a:tc>
                <a:extLst>
                  <a:ext uri="{0D108BD9-81ED-4DB2-BD59-A6C34878D82A}">
                    <a16:rowId xmlns="" xmlns:a16="http://schemas.microsoft.com/office/drawing/2014/main" val="3421017303"/>
                  </a:ext>
                </a:extLst>
              </a:tr>
              <a:tr h="1272468">
                <a:tc>
                  <a:txBody>
                    <a:bodyPr/>
                    <a:lstStyle/>
                    <a:p>
                      <a:pPr marL="76200" marR="0" algn="ctr">
                        <a:lnSpc>
                          <a:spcPct val="115000"/>
                        </a:lnSpc>
                        <a:spcBef>
                          <a:spcPts val="0"/>
                        </a:spcBef>
                        <a:spcAft>
                          <a:spcPts val="0"/>
                        </a:spcAft>
                      </a:pPr>
                      <a:r>
                        <a:rPr lang="en-US" sz="1800" dirty="0">
                          <a:effectLst/>
                        </a:rPr>
                        <a:t>2. </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82550" marR="0">
                        <a:lnSpc>
                          <a:spcPct val="115000"/>
                        </a:lnSpc>
                        <a:spcBef>
                          <a:spcPts val="0"/>
                        </a:spcBef>
                        <a:spcAft>
                          <a:spcPts val="0"/>
                        </a:spcAft>
                      </a:pPr>
                      <a:r>
                        <a:rPr lang="en-US" sz="1800">
                          <a:effectLst/>
                        </a:rPr>
                        <a:t>Linear Algebra </a:t>
                      </a:r>
                      <a:endParaRPr lang="en-US" sz="180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76835" marR="34290" indent="5715" algn="just">
                        <a:lnSpc>
                          <a:spcPct val="101000"/>
                        </a:lnSpc>
                        <a:spcBef>
                          <a:spcPts val="0"/>
                        </a:spcBef>
                        <a:spcAft>
                          <a:spcPts val="0"/>
                        </a:spcAft>
                      </a:pPr>
                      <a:r>
                        <a:rPr lang="en-US" sz="1800" dirty="0">
                          <a:effectLst/>
                        </a:rPr>
                        <a:t>Linear equations, solving linear equations, matrices,  Cholesky Decomposition, singular value  decomposition, matrix approximation, vector space,  Norms, inner product, length and distances, angles  and orthogonality, orthogonal complement, inner  product, orthogonal projections and rotations, linear  independence, linear mapping, Affine spaces </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0" marR="0" algn="ctr">
                        <a:lnSpc>
                          <a:spcPct val="115000"/>
                        </a:lnSpc>
                        <a:spcBef>
                          <a:spcPts val="0"/>
                        </a:spcBef>
                        <a:spcAft>
                          <a:spcPts val="0"/>
                        </a:spcAft>
                      </a:pPr>
                      <a:r>
                        <a:rPr lang="en-US" sz="1800" dirty="0">
                          <a:effectLst/>
                        </a:rPr>
                        <a:t>09</a:t>
                      </a:r>
                      <a:endParaRPr lang="en-US" sz="1800" dirty="0">
                        <a:effectLst/>
                        <a:latin typeface="Arial" panose="020B0604020202020204" pitchFamily="34" charset="0"/>
                        <a:ea typeface="Arial" panose="020B0604020202020204" pitchFamily="34" charset="0"/>
                      </a:endParaRPr>
                    </a:p>
                  </a:txBody>
                  <a:tcPr marL="41167" marR="41167" marT="41167" marB="41167">
                    <a:noFill/>
                  </a:tcPr>
                </a:tc>
                <a:extLst>
                  <a:ext uri="{0D108BD9-81ED-4DB2-BD59-A6C34878D82A}">
                    <a16:rowId xmlns="" xmlns:a16="http://schemas.microsoft.com/office/drawing/2014/main" val="3579497260"/>
                  </a:ext>
                </a:extLst>
              </a:tr>
              <a:tr h="793450">
                <a:tc>
                  <a:txBody>
                    <a:bodyPr/>
                    <a:lstStyle/>
                    <a:p>
                      <a:pPr marL="75565" marR="0" algn="ctr">
                        <a:lnSpc>
                          <a:spcPct val="115000"/>
                        </a:lnSpc>
                        <a:spcBef>
                          <a:spcPts val="0"/>
                        </a:spcBef>
                        <a:spcAft>
                          <a:spcPts val="0"/>
                        </a:spcAft>
                      </a:pPr>
                      <a:r>
                        <a:rPr lang="en-US" sz="1800" dirty="0">
                          <a:effectLst/>
                        </a:rPr>
                        <a:t>3. </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82550" marR="0">
                        <a:lnSpc>
                          <a:spcPct val="115000"/>
                        </a:lnSpc>
                        <a:spcBef>
                          <a:spcPts val="0"/>
                        </a:spcBef>
                        <a:spcAft>
                          <a:spcPts val="0"/>
                        </a:spcAft>
                      </a:pPr>
                      <a:r>
                        <a:rPr lang="en-US" sz="1800">
                          <a:effectLst/>
                        </a:rPr>
                        <a:t>Probability  </a:t>
                      </a:r>
                    </a:p>
                    <a:p>
                      <a:pPr marL="71120" marR="0">
                        <a:lnSpc>
                          <a:spcPct val="115000"/>
                        </a:lnSpc>
                        <a:spcBef>
                          <a:spcPts val="60"/>
                        </a:spcBef>
                        <a:spcAft>
                          <a:spcPts val="0"/>
                        </a:spcAft>
                      </a:pPr>
                      <a:r>
                        <a:rPr lang="en-US" sz="1800">
                          <a:effectLst/>
                        </a:rPr>
                        <a:t>Theory </a:t>
                      </a:r>
                      <a:endParaRPr lang="en-US" sz="180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76835" marR="36830" indent="5715" algn="just">
                        <a:lnSpc>
                          <a:spcPct val="101000"/>
                        </a:lnSpc>
                        <a:spcBef>
                          <a:spcPts val="0"/>
                        </a:spcBef>
                        <a:spcAft>
                          <a:spcPts val="0"/>
                        </a:spcAft>
                      </a:pPr>
                      <a:r>
                        <a:rPr lang="en-US" sz="1800" dirty="0">
                          <a:effectLst/>
                        </a:rPr>
                        <a:t>Discrete and continuous probability, sum rule,  product rule, </a:t>
                      </a:r>
                      <a:r>
                        <a:rPr lang="en-US" sz="1800" dirty="0" err="1">
                          <a:effectLst/>
                        </a:rPr>
                        <a:t>Baye’s</a:t>
                      </a:r>
                      <a:r>
                        <a:rPr lang="en-US" sz="1800" dirty="0">
                          <a:effectLst/>
                        </a:rPr>
                        <a:t> Theorem, Gaussian Estimation,  conjugacy and exponential family, inverse transform,  Hidden Markov model </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0" marR="0" algn="ctr">
                        <a:lnSpc>
                          <a:spcPct val="115000"/>
                        </a:lnSpc>
                        <a:spcBef>
                          <a:spcPts val="0"/>
                        </a:spcBef>
                        <a:spcAft>
                          <a:spcPts val="0"/>
                        </a:spcAft>
                      </a:pPr>
                      <a:r>
                        <a:rPr lang="en-US" sz="1800">
                          <a:effectLst/>
                        </a:rPr>
                        <a:t>05</a:t>
                      </a:r>
                      <a:endParaRPr lang="en-US" sz="1800">
                        <a:effectLst/>
                        <a:latin typeface="Arial" panose="020B0604020202020204" pitchFamily="34" charset="0"/>
                        <a:ea typeface="Arial" panose="020B0604020202020204" pitchFamily="34" charset="0"/>
                      </a:endParaRPr>
                    </a:p>
                  </a:txBody>
                  <a:tcPr marL="41167" marR="41167" marT="41167" marB="41167">
                    <a:noFill/>
                  </a:tcPr>
                </a:tc>
                <a:extLst>
                  <a:ext uri="{0D108BD9-81ED-4DB2-BD59-A6C34878D82A}">
                    <a16:rowId xmlns="" xmlns:a16="http://schemas.microsoft.com/office/drawing/2014/main" val="4144767536"/>
                  </a:ext>
                </a:extLst>
              </a:tr>
              <a:tr h="673696">
                <a:tc>
                  <a:txBody>
                    <a:bodyPr/>
                    <a:lstStyle/>
                    <a:p>
                      <a:pPr marL="72390" marR="0" algn="ctr">
                        <a:lnSpc>
                          <a:spcPct val="115000"/>
                        </a:lnSpc>
                        <a:spcBef>
                          <a:spcPts val="0"/>
                        </a:spcBef>
                        <a:spcAft>
                          <a:spcPts val="0"/>
                        </a:spcAft>
                      </a:pPr>
                      <a:r>
                        <a:rPr lang="en-US" sz="1800" dirty="0">
                          <a:effectLst/>
                        </a:rPr>
                        <a:t>4. </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82550" marR="0">
                        <a:lnSpc>
                          <a:spcPct val="115000"/>
                        </a:lnSpc>
                        <a:spcBef>
                          <a:spcPts val="0"/>
                        </a:spcBef>
                        <a:spcAft>
                          <a:spcPts val="0"/>
                        </a:spcAft>
                      </a:pPr>
                      <a:r>
                        <a:rPr lang="en-US" sz="1800" dirty="0">
                          <a:effectLst/>
                        </a:rPr>
                        <a:t>Regression  </a:t>
                      </a:r>
                    </a:p>
                    <a:p>
                      <a:pPr marL="72390" marR="0">
                        <a:lnSpc>
                          <a:spcPct val="115000"/>
                        </a:lnSpc>
                        <a:spcBef>
                          <a:spcPts val="60"/>
                        </a:spcBef>
                        <a:spcAft>
                          <a:spcPts val="0"/>
                        </a:spcAft>
                      </a:pPr>
                      <a:r>
                        <a:rPr lang="en-US" sz="1800" dirty="0">
                          <a:effectLst/>
                        </a:rPr>
                        <a:t>Analysis</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73025" marR="36195" lvl="0" indent="10160" algn="just" defTabSz="685800" rtl="0" eaLnBrk="1" fontAlgn="auto" latinLnBrk="0" hangingPunct="1">
                        <a:lnSpc>
                          <a:spcPct val="101000"/>
                        </a:lnSpc>
                        <a:spcBef>
                          <a:spcPts val="0"/>
                        </a:spcBef>
                        <a:spcAft>
                          <a:spcPts val="0"/>
                        </a:spcAft>
                        <a:buClrTx/>
                        <a:buSzTx/>
                        <a:buFontTx/>
                        <a:buNone/>
                        <a:tabLst/>
                        <a:defRPr/>
                      </a:pPr>
                      <a:r>
                        <a:rPr lang="en-US" sz="1800" dirty="0">
                          <a:effectLst/>
                        </a:rPr>
                        <a:t>Problem formulation, parameter estimation, linear regression vs non-linear regression models, univariate  vs multivariate regression, regression using least squares, logistic regression in machine learning </a:t>
                      </a:r>
                      <a:endParaRPr lang="en-US" sz="1800"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0" marR="0" algn="ctr">
                        <a:lnSpc>
                          <a:spcPct val="115000"/>
                        </a:lnSpc>
                        <a:spcBef>
                          <a:spcPts val="0"/>
                        </a:spcBef>
                        <a:spcAft>
                          <a:spcPts val="0"/>
                        </a:spcAft>
                      </a:pPr>
                      <a:r>
                        <a:rPr lang="en-US" sz="1800" dirty="0">
                          <a:effectLst/>
                        </a:rPr>
                        <a:t>05</a:t>
                      </a:r>
                      <a:endParaRPr lang="en-US" sz="1800" dirty="0">
                        <a:effectLst/>
                        <a:latin typeface="Arial" panose="020B0604020202020204" pitchFamily="34" charset="0"/>
                        <a:ea typeface="Arial" panose="020B0604020202020204" pitchFamily="34" charset="0"/>
                      </a:endParaRPr>
                    </a:p>
                  </a:txBody>
                  <a:tcPr marL="41167" marR="41167" marT="41167" marB="41167">
                    <a:noFill/>
                  </a:tcPr>
                </a:tc>
                <a:extLst>
                  <a:ext uri="{0D108BD9-81ED-4DB2-BD59-A6C34878D82A}">
                    <a16:rowId xmlns="" xmlns:a16="http://schemas.microsoft.com/office/drawing/2014/main" val="4095320766"/>
                  </a:ext>
                </a:extLst>
              </a:tr>
            </a:tbl>
          </a:graphicData>
        </a:graphic>
      </p:graphicFrame>
      <p:sp>
        <p:nvSpPr>
          <p:cNvPr id="6" name="Rectangle 1">
            <a:extLst>
              <a:ext uri="{FF2B5EF4-FFF2-40B4-BE49-F238E27FC236}">
                <a16:creationId xmlns="" xmlns:a16="http://schemas.microsoft.com/office/drawing/2014/main" id="{C30D9C1E-C0E8-4CB8-8242-6935E841B058}"/>
              </a:ext>
            </a:extLst>
          </p:cNvPr>
          <p:cNvSpPr>
            <a:spLocks noChangeArrowheads="1"/>
          </p:cNvSpPr>
          <p:nvPr/>
        </p:nvSpPr>
        <p:spPr bwMode="auto">
          <a:xfrm>
            <a:off x="3513139" y="2033072"/>
            <a:ext cx="184731"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xmlns="" val="10362648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632460" y="649525"/>
            <a:ext cx="7734299" cy="1699696"/>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Given (x1, y1), (x2, y2), ..., (</a:t>
            </a:r>
            <a:r>
              <a:rPr lang="en-US" sz="2400" dirty="0" err="1">
                <a:solidFill>
                  <a:srgbClr val="000000"/>
                </a:solidFill>
                <a:latin typeface="Book Antiqua" panose="02040602050305030304" pitchFamily="18" charset="0"/>
              </a:rPr>
              <a:t>xn</a:t>
            </a:r>
            <a:r>
              <a:rPr lang="en-US" sz="2400" dirty="0">
                <a:solidFill>
                  <a:srgbClr val="000000"/>
                </a:solidFill>
                <a:latin typeface="Book Antiqua" panose="02040602050305030304" pitchFamily="18" charset="0"/>
              </a:rPr>
              <a:t>, </a:t>
            </a:r>
            <a:r>
              <a:rPr lang="en-US" sz="2400" dirty="0" err="1">
                <a:solidFill>
                  <a:srgbClr val="000000"/>
                </a:solidFill>
                <a:latin typeface="Book Antiqua" panose="02040602050305030304" pitchFamily="18" charset="0"/>
              </a:rPr>
              <a:t>yn</a:t>
            </a:r>
            <a:r>
              <a:rPr lang="en-US" sz="2400" dirty="0">
                <a:solidFill>
                  <a:srgbClr val="000000"/>
                </a:solidFill>
                <a:latin typeface="Book Antiqua" panose="02040602050305030304" pitchFamily="18" charset="0"/>
              </a:rPr>
              <a:t>)</a:t>
            </a:r>
          </a:p>
          <a:p>
            <a:pPr marL="285750"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Learn a function f(x) to predict y given x</a:t>
            </a:r>
          </a:p>
          <a:p>
            <a:pPr marL="285750" indent="-28575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y is categorical</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51461" y="126305"/>
            <a:ext cx="7296150" cy="523220"/>
          </a:xfrm>
          <a:prstGeom prst="rect">
            <a:avLst/>
          </a:prstGeom>
          <a:noFill/>
        </p:spPr>
        <p:txBody>
          <a:bodyPr wrap="square">
            <a:spAutoFit/>
          </a:bodyPr>
          <a:lstStyle/>
          <a:p>
            <a:pPr algn="l"/>
            <a:r>
              <a:rPr lang="en-US" sz="2800" b="1" dirty="0">
                <a:latin typeface="Book Antiqua" panose="02040602050305030304" pitchFamily="18" charset="0"/>
              </a:rPr>
              <a:t>Supervised </a:t>
            </a:r>
            <a:r>
              <a:rPr lang="en-US" sz="2800" b="1" dirty="0"/>
              <a:t>Learning: Classification</a:t>
            </a:r>
            <a:endParaRPr lang="en-US" sz="2800" b="1" dirty="0">
              <a:latin typeface="Book Antiqua" panose="02040602050305030304" pitchFamily="18" charset="0"/>
            </a:endParaRPr>
          </a:p>
        </p:txBody>
      </p:sp>
      <p:grpSp>
        <p:nvGrpSpPr>
          <p:cNvPr id="4" name="Group 3">
            <a:extLst>
              <a:ext uri="{FF2B5EF4-FFF2-40B4-BE49-F238E27FC236}">
                <a16:creationId xmlns="" xmlns:a16="http://schemas.microsoft.com/office/drawing/2014/main" id="{1DB8A80C-C177-4F3E-A272-DE82D2437C6A}"/>
              </a:ext>
            </a:extLst>
          </p:cNvPr>
          <p:cNvGrpSpPr/>
          <p:nvPr/>
        </p:nvGrpSpPr>
        <p:grpSpPr>
          <a:xfrm>
            <a:off x="982418" y="1499373"/>
            <a:ext cx="7765340" cy="4460240"/>
            <a:chOff x="200660" y="1198880"/>
            <a:chExt cx="7765340" cy="4460240"/>
          </a:xfrm>
        </p:grpSpPr>
        <p:sp>
          <p:nvSpPr>
            <p:cNvPr id="155" name="Google Shape;817;p81">
              <a:extLst>
                <a:ext uri="{FF2B5EF4-FFF2-40B4-BE49-F238E27FC236}">
                  <a16:creationId xmlns="" xmlns:a16="http://schemas.microsoft.com/office/drawing/2014/main" id="{A0D702E9-4850-4CA7-AA61-F056B7FC1B3B}"/>
                </a:ext>
              </a:extLst>
            </p:cNvPr>
            <p:cNvSpPr txBox="1"/>
            <p:nvPr/>
          </p:nvSpPr>
          <p:spPr>
            <a:xfrm>
              <a:off x="200660" y="1198880"/>
              <a:ext cx="7765340" cy="4030345"/>
            </a:xfrm>
            <a:prstGeom prst="rect">
              <a:avLst/>
            </a:prstGeom>
            <a:noFill/>
            <a:ln>
              <a:noFill/>
            </a:ln>
          </p:spPr>
          <p:txBody>
            <a:bodyPr spcFirstLastPara="1" wrap="square" lIns="0" tIns="109200" rIns="0" bIns="0" anchor="t" anchorCtr="0">
              <a:noAutofit/>
            </a:bodyPr>
            <a:lstStyle/>
            <a:p>
              <a:pPr marL="472440" marR="0" lvl="0" indent="0" algn="l" rtl="0">
                <a:lnSpc>
                  <a:spcPct val="100000"/>
                </a:lnSpc>
                <a:spcBef>
                  <a:spcPts val="760"/>
                </a:spcBef>
                <a:spcAft>
                  <a:spcPts val="0"/>
                </a:spcAft>
                <a:buNone/>
              </a:pPr>
              <a:endParaRPr lang="en-US" sz="2000" dirty="0">
                <a:latin typeface="Trebuchet MS"/>
                <a:ea typeface="Trebuchet MS"/>
                <a:cs typeface="Trebuchet MS"/>
                <a:sym typeface="Trebuchet MS"/>
              </a:endParaRPr>
            </a:p>
            <a:p>
              <a:pPr marL="472440" marR="0" lvl="0" indent="0" algn="l" rtl="0">
                <a:lnSpc>
                  <a:spcPct val="100000"/>
                </a:lnSpc>
                <a:spcBef>
                  <a:spcPts val="760"/>
                </a:spcBef>
                <a:spcAft>
                  <a:spcPts val="0"/>
                </a:spcAft>
                <a:buNone/>
              </a:pPr>
              <a:endParaRPr lang="en-US" sz="2000" dirty="0">
                <a:latin typeface="Trebuchet MS"/>
                <a:ea typeface="Trebuchet MS"/>
                <a:cs typeface="Trebuchet MS"/>
                <a:sym typeface="Trebuchet MS"/>
              </a:endParaRPr>
            </a:p>
            <a:p>
              <a:pPr marL="472440" marR="0" lvl="0" indent="0" algn="l" rtl="0">
                <a:lnSpc>
                  <a:spcPct val="100000"/>
                </a:lnSpc>
                <a:spcBef>
                  <a:spcPts val="760"/>
                </a:spcBef>
                <a:spcAft>
                  <a:spcPts val="0"/>
                </a:spcAft>
                <a:buNone/>
              </a:pPr>
              <a:endParaRPr lang="en-US" sz="2000" dirty="0">
                <a:latin typeface="Trebuchet MS"/>
                <a:ea typeface="Trebuchet MS"/>
                <a:cs typeface="Trebuchet MS"/>
                <a:sym typeface="Trebuchet MS"/>
              </a:endParaRPr>
            </a:p>
            <a:p>
              <a:pPr marL="472440" marR="0" lvl="0" indent="0" algn="l" rtl="0">
                <a:lnSpc>
                  <a:spcPct val="100000"/>
                </a:lnSpc>
                <a:spcBef>
                  <a:spcPts val="760"/>
                </a:spcBef>
                <a:spcAft>
                  <a:spcPts val="0"/>
                </a:spcAft>
                <a:buNone/>
              </a:pPr>
              <a:endParaRPr lang="en-US" sz="2000" dirty="0">
                <a:latin typeface="Trebuchet MS"/>
                <a:ea typeface="Trebuchet MS"/>
                <a:cs typeface="Trebuchet MS"/>
                <a:sym typeface="Trebuchet MS"/>
              </a:endParaRPr>
            </a:p>
            <a:p>
              <a:pPr marL="472440" marR="0" lvl="0" indent="0" algn="l" rtl="0">
                <a:lnSpc>
                  <a:spcPct val="100000"/>
                </a:lnSpc>
                <a:spcBef>
                  <a:spcPts val="760"/>
                </a:spcBef>
                <a:spcAft>
                  <a:spcPts val="0"/>
                </a:spcAft>
                <a:buNone/>
              </a:pPr>
              <a:r>
                <a:rPr lang="en-US" sz="2000" dirty="0">
                  <a:latin typeface="Trebuchet MS"/>
                  <a:ea typeface="Trebuchet MS"/>
                  <a:cs typeface="Trebuchet MS"/>
                  <a:sym typeface="Trebuchet MS"/>
                </a:rPr>
                <a:t>Breast Cancer (Malignant / Benign)</a:t>
              </a:r>
              <a:endParaRPr sz="2000" dirty="0">
                <a:latin typeface="Trebuchet MS"/>
                <a:ea typeface="Trebuchet MS"/>
                <a:cs typeface="Trebuchet MS"/>
                <a:sym typeface="Trebuchet MS"/>
              </a:endParaRPr>
            </a:p>
            <a:p>
              <a:pPr marL="0" marR="0" lvl="0" indent="0" algn="l" rtl="0">
                <a:lnSpc>
                  <a:spcPct val="100000"/>
                </a:lnSpc>
                <a:spcBef>
                  <a:spcPts val="25"/>
                </a:spcBef>
                <a:spcAft>
                  <a:spcPts val="0"/>
                </a:spcAft>
                <a:buNone/>
              </a:pPr>
              <a:endParaRPr sz="2450" dirty="0">
                <a:latin typeface="Times New Roman"/>
                <a:ea typeface="Times New Roman"/>
                <a:cs typeface="Times New Roman"/>
                <a:sym typeface="Times New Roman"/>
              </a:endParaRPr>
            </a:p>
            <a:p>
              <a:pPr marL="12700" marR="0" lvl="0" indent="0" algn="l" rtl="0">
                <a:lnSpc>
                  <a:spcPct val="100000"/>
                </a:lnSpc>
                <a:spcBef>
                  <a:spcPts val="5"/>
                </a:spcBef>
                <a:spcAft>
                  <a:spcPts val="0"/>
                </a:spcAft>
                <a:buNone/>
              </a:pPr>
              <a:r>
                <a:rPr lang="en-US" sz="2000" dirty="0">
                  <a:latin typeface="Trebuchet MS"/>
                  <a:ea typeface="Trebuchet MS"/>
                  <a:cs typeface="Trebuchet MS"/>
                  <a:sym typeface="Trebuchet MS"/>
                </a:rPr>
                <a:t>1(Malignant)</a:t>
              </a:r>
              <a:endParaRPr sz="2000" dirty="0">
                <a:latin typeface="Trebuchet MS"/>
                <a:ea typeface="Trebuchet MS"/>
                <a:cs typeface="Trebuchet MS"/>
                <a:sym typeface="Trebuchet MS"/>
              </a:endParaRPr>
            </a:p>
            <a:p>
              <a:pPr marL="0" marR="0" lvl="0" indent="0" algn="l" rtl="0">
                <a:lnSpc>
                  <a:spcPct val="100000"/>
                </a:lnSpc>
                <a:spcBef>
                  <a:spcPts val="0"/>
                </a:spcBef>
                <a:spcAft>
                  <a:spcPts val="0"/>
                </a:spcAft>
                <a:buNone/>
              </a:pPr>
              <a:endParaRPr sz="2400" dirty="0">
                <a:latin typeface="Times New Roman"/>
                <a:ea typeface="Times New Roman"/>
                <a:cs typeface="Times New Roman"/>
                <a:sym typeface="Times New Roman"/>
              </a:endParaRPr>
            </a:p>
            <a:p>
              <a:pPr marL="0" marR="0" lvl="0" indent="0" algn="l" rtl="0">
                <a:lnSpc>
                  <a:spcPct val="100000"/>
                </a:lnSpc>
                <a:spcBef>
                  <a:spcPts val="5"/>
                </a:spcBef>
                <a:spcAft>
                  <a:spcPts val="0"/>
                </a:spcAft>
                <a:buNone/>
              </a:pPr>
              <a:endParaRPr sz="2300" dirty="0">
                <a:latin typeface="Times New Roman"/>
                <a:ea typeface="Times New Roman"/>
                <a:cs typeface="Times New Roman"/>
                <a:sym typeface="Times New Roman"/>
              </a:endParaRPr>
            </a:p>
            <a:p>
              <a:pPr marL="375920" marR="0" lvl="0" indent="0" algn="l" rtl="0">
                <a:lnSpc>
                  <a:spcPct val="100000"/>
                </a:lnSpc>
                <a:spcBef>
                  <a:spcPts val="5"/>
                </a:spcBef>
                <a:spcAft>
                  <a:spcPts val="0"/>
                </a:spcAft>
                <a:buNone/>
              </a:pPr>
              <a:r>
                <a:rPr lang="en-US" sz="2000" dirty="0">
                  <a:latin typeface="Trebuchet MS"/>
                  <a:ea typeface="Trebuchet MS"/>
                  <a:cs typeface="Trebuchet MS"/>
                  <a:sym typeface="Trebuchet MS"/>
                </a:rPr>
                <a:t>0(Benign)</a:t>
              </a:r>
              <a:endParaRPr sz="2000" dirty="0">
                <a:latin typeface="Trebuchet MS"/>
                <a:ea typeface="Trebuchet MS"/>
                <a:cs typeface="Trebuchet MS"/>
                <a:sym typeface="Trebuchet MS"/>
              </a:endParaRPr>
            </a:p>
          </p:txBody>
        </p:sp>
        <p:grpSp>
          <p:nvGrpSpPr>
            <p:cNvPr id="2" name="Group 1">
              <a:extLst>
                <a:ext uri="{FF2B5EF4-FFF2-40B4-BE49-F238E27FC236}">
                  <a16:creationId xmlns="" xmlns:a16="http://schemas.microsoft.com/office/drawing/2014/main" id="{F4A26B0E-6B2F-4126-A0DA-41271F835930}"/>
                </a:ext>
              </a:extLst>
            </p:cNvPr>
            <p:cNvGrpSpPr/>
            <p:nvPr/>
          </p:nvGrpSpPr>
          <p:grpSpPr>
            <a:xfrm>
              <a:off x="1955800" y="3406317"/>
              <a:ext cx="4953190" cy="2252803"/>
              <a:chOff x="1955800" y="3406317"/>
              <a:chExt cx="4953190" cy="2252803"/>
            </a:xfrm>
          </p:grpSpPr>
          <p:sp>
            <p:nvSpPr>
              <p:cNvPr id="152" name="Google Shape;814;p81">
                <a:extLst>
                  <a:ext uri="{FF2B5EF4-FFF2-40B4-BE49-F238E27FC236}">
                    <a16:creationId xmlns="" xmlns:a16="http://schemas.microsoft.com/office/drawing/2014/main" id="{C34C69DB-9FF1-4C24-A310-7F32B6AF5E3F}"/>
                  </a:ext>
                </a:extLst>
              </p:cNvPr>
              <p:cNvSpPr/>
              <p:nvPr/>
            </p:nvSpPr>
            <p:spPr>
              <a:xfrm>
                <a:off x="2015702" y="3406317"/>
                <a:ext cx="171450" cy="1972310"/>
              </a:xfrm>
              <a:custGeom>
                <a:avLst/>
                <a:gdLst/>
                <a:ahLst/>
                <a:cxnLst/>
                <a:rect l="l" t="t" r="r" b="b"/>
                <a:pathLst>
                  <a:path w="171450" h="1972310" extrusionOk="0">
                    <a:moveTo>
                      <a:pt x="104625" y="108267"/>
                    </a:moveTo>
                    <a:lnTo>
                      <a:pt x="66525" y="108267"/>
                    </a:lnTo>
                    <a:lnTo>
                      <a:pt x="66525" y="1972132"/>
                    </a:lnTo>
                    <a:lnTo>
                      <a:pt x="104625" y="1972132"/>
                    </a:lnTo>
                    <a:lnTo>
                      <a:pt x="104625" y="108267"/>
                    </a:lnTo>
                    <a:close/>
                  </a:path>
                  <a:path w="171450" h="1972310" extrusionOk="0">
                    <a:moveTo>
                      <a:pt x="85575" y="0"/>
                    </a:moveTo>
                    <a:lnTo>
                      <a:pt x="2441" y="142506"/>
                    </a:lnTo>
                    <a:lnTo>
                      <a:pt x="0" y="149668"/>
                    </a:lnTo>
                    <a:lnTo>
                      <a:pt x="474" y="156956"/>
                    </a:lnTo>
                    <a:lnTo>
                      <a:pt x="3646" y="163534"/>
                    </a:lnTo>
                    <a:lnTo>
                      <a:pt x="9299" y="168567"/>
                    </a:lnTo>
                    <a:lnTo>
                      <a:pt x="16455" y="171006"/>
                    </a:lnTo>
                    <a:lnTo>
                      <a:pt x="23742" y="170529"/>
                    </a:lnTo>
                    <a:lnTo>
                      <a:pt x="30319" y="167356"/>
                    </a:lnTo>
                    <a:lnTo>
                      <a:pt x="35347" y="161709"/>
                    </a:lnTo>
                    <a:lnTo>
                      <a:pt x="66525" y="108267"/>
                    </a:lnTo>
                    <a:lnTo>
                      <a:pt x="148725" y="108267"/>
                    </a:lnTo>
                    <a:lnTo>
                      <a:pt x="85575" y="0"/>
                    </a:lnTo>
                    <a:close/>
                  </a:path>
                  <a:path w="171450" h="1972310" extrusionOk="0">
                    <a:moveTo>
                      <a:pt x="148725" y="108267"/>
                    </a:moveTo>
                    <a:lnTo>
                      <a:pt x="104625" y="108267"/>
                    </a:lnTo>
                    <a:lnTo>
                      <a:pt x="135791" y="161709"/>
                    </a:lnTo>
                    <a:lnTo>
                      <a:pt x="140818" y="167356"/>
                    </a:lnTo>
                    <a:lnTo>
                      <a:pt x="147396" y="170529"/>
                    </a:lnTo>
                    <a:lnTo>
                      <a:pt x="154683" y="171006"/>
                    </a:lnTo>
                    <a:lnTo>
                      <a:pt x="161839" y="168567"/>
                    </a:lnTo>
                    <a:lnTo>
                      <a:pt x="167493" y="163534"/>
                    </a:lnTo>
                    <a:lnTo>
                      <a:pt x="170668" y="156956"/>
                    </a:lnTo>
                    <a:lnTo>
                      <a:pt x="171143" y="149668"/>
                    </a:lnTo>
                    <a:lnTo>
                      <a:pt x="168697" y="142506"/>
                    </a:lnTo>
                    <a:lnTo>
                      <a:pt x="148725" y="108267"/>
                    </a:lnTo>
                    <a:close/>
                  </a:path>
                </a:pathLst>
              </a:custGeom>
              <a:solidFill>
                <a:srgbClr val="7F7F7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53" name="Google Shape;815;p81">
                <a:extLst>
                  <a:ext uri="{FF2B5EF4-FFF2-40B4-BE49-F238E27FC236}">
                    <a16:creationId xmlns="" xmlns:a16="http://schemas.microsoft.com/office/drawing/2014/main" id="{62E1C06C-6C2E-42E0-9594-F001661E9B09}"/>
                  </a:ext>
                </a:extLst>
              </p:cNvPr>
              <p:cNvSpPr/>
              <p:nvPr/>
            </p:nvSpPr>
            <p:spPr>
              <a:xfrm>
                <a:off x="1962975" y="4834915"/>
                <a:ext cx="4946015" cy="172085"/>
              </a:xfrm>
              <a:custGeom>
                <a:avLst/>
                <a:gdLst/>
                <a:ahLst/>
                <a:cxnLst/>
                <a:rect l="l" t="t" r="r" b="b"/>
                <a:pathLst>
                  <a:path w="4946015" h="172085" extrusionOk="0">
                    <a:moveTo>
                      <a:pt x="4793665" y="0"/>
                    </a:moveTo>
                    <a:lnTo>
                      <a:pt x="4784242" y="2476"/>
                    </a:lnTo>
                    <a:lnTo>
                      <a:pt x="4780000" y="5511"/>
                    </a:lnTo>
                    <a:lnTo>
                      <a:pt x="4777346" y="10058"/>
                    </a:lnTo>
                    <a:lnTo>
                      <a:pt x="4774906" y="17220"/>
                    </a:lnTo>
                    <a:lnTo>
                      <a:pt x="4775384" y="24507"/>
                    </a:lnTo>
                    <a:lnTo>
                      <a:pt x="4778557" y="31086"/>
                    </a:lnTo>
                    <a:lnTo>
                      <a:pt x="4784204" y="36118"/>
                    </a:lnTo>
                    <a:lnTo>
                      <a:pt x="4837645" y="67284"/>
                    </a:lnTo>
                    <a:lnTo>
                      <a:pt x="0" y="67284"/>
                    </a:lnTo>
                    <a:lnTo>
                      <a:pt x="0" y="105384"/>
                    </a:lnTo>
                    <a:lnTo>
                      <a:pt x="4837645" y="105384"/>
                    </a:lnTo>
                    <a:lnTo>
                      <a:pt x="4784204" y="136550"/>
                    </a:lnTo>
                    <a:lnTo>
                      <a:pt x="4778557" y="141583"/>
                    </a:lnTo>
                    <a:lnTo>
                      <a:pt x="4775384" y="148161"/>
                    </a:lnTo>
                    <a:lnTo>
                      <a:pt x="4774906" y="155449"/>
                    </a:lnTo>
                    <a:lnTo>
                      <a:pt x="4777346" y="162610"/>
                    </a:lnTo>
                    <a:lnTo>
                      <a:pt x="4782379" y="168257"/>
                    </a:lnTo>
                    <a:lnTo>
                      <a:pt x="4788957" y="171430"/>
                    </a:lnTo>
                    <a:lnTo>
                      <a:pt x="4796245" y="171908"/>
                    </a:lnTo>
                    <a:lnTo>
                      <a:pt x="4803406" y="169468"/>
                    </a:lnTo>
                    <a:lnTo>
                      <a:pt x="4945913" y="86334"/>
                    </a:lnTo>
                    <a:lnTo>
                      <a:pt x="4798860" y="558"/>
                    </a:lnTo>
                    <a:lnTo>
                      <a:pt x="4793665" y="0"/>
                    </a:lnTo>
                    <a:close/>
                  </a:path>
                </a:pathLst>
              </a:custGeom>
              <a:solidFill>
                <a:srgbClr val="7F7F7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54" name="Google Shape;816;p81">
                <a:extLst>
                  <a:ext uri="{FF2B5EF4-FFF2-40B4-BE49-F238E27FC236}">
                    <a16:creationId xmlns="" xmlns:a16="http://schemas.microsoft.com/office/drawing/2014/main" id="{6167459D-C061-400D-B446-6D60B0BED799}"/>
                  </a:ext>
                </a:extLst>
              </p:cNvPr>
              <p:cNvSpPr/>
              <p:nvPr/>
            </p:nvSpPr>
            <p:spPr>
              <a:xfrm>
                <a:off x="1955800" y="3930650"/>
                <a:ext cx="266700" cy="0"/>
              </a:xfrm>
              <a:custGeom>
                <a:avLst/>
                <a:gdLst/>
                <a:ahLst/>
                <a:cxnLst/>
                <a:rect l="l" t="t" r="r" b="b"/>
                <a:pathLst>
                  <a:path w="266700" h="120000" extrusionOk="0">
                    <a:moveTo>
                      <a:pt x="0" y="0"/>
                    </a:moveTo>
                    <a:lnTo>
                      <a:pt x="266700" y="0"/>
                    </a:lnTo>
                  </a:path>
                </a:pathLst>
              </a:custGeom>
              <a:noFill/>
              <a:ln w="38100" cap="flat" cmpd="sng">
                <a:solidFill>
                  <a:srgbClr val="7F7F7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56" name="Google Shape;818;p81">
                <a:extLst>
                  <a:ext uri="{FF2B5EF4-FFF2-40B4-BE49-F238E27FC236}">
                    <a16:creationId xmlns="" xmlns:a16="http://schemas.microsoft.com/office/drawing/2014/main" id="{FF0602EB-5AE1-4B06-BA87-35BB2BCC9630}"/>
                  </a:ext>
                </a:extLst>
              </p:cNvPr>
              <p:cNvSpPr/>
              <p:nvPr/>
            </p:nvSpPr>
            <p:spPr>
              <a:xfrm>
                <a:off x="2311400" y="4762500"/>
                <a:ext cx="355600" cy="3683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57" name="Google Shape;819;p81">
                <a:extLst>
                  <a:ext uri="{FF2B5EF4-FFF2-40B4-BE49-F238E27FC236}">
                    <a16:creationId xmlns="" xmlns:a16="http://schemas.microsoft.com/office/drawing/2014/main" id="{50ACE423-522A-4862-8F29-4A04EEC78CE2}"/>
                  </a:ext>
                </a:extLst>
              </p:cNvPr>
              <p:cNvSpPr/>
              <p:nvPr/>
            </p:nvSpPr>
            <p:spPr>
              <a:xfrm>
                <a:off x="2374900" y="4806950"/>
                <a:ext cx="228600" cy="2286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58" name="Google Shape;820;p81">
                <a:extLst>
                  <a:ext uri="{FF2B5EF4-FFF2-40B4-BE49-F238E27FC236}">
                    <a16:creationId xmlns="" xmlns:a16="http://schemas.microsoft.com/office/drawing/2014/main" id="{8E9BE6E8-0CD2-4343-A7CC-88EC1466A964}"/>
                  </a:ext>
                </a:extLst>
              </p:cNvPr>
              <p:cNvSpPr/>
              <p:nvPr/>
            </p:nvSpPr>
            <p:spPr>
              <a:xfrm>
                <a:off x="2368550" y="4800600"/>
                <a:ext cx="241300" cy="2413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59" name="Google Shape;821;p81">
                <a:extLst>
                  <a:ext uri="{FF2B5EF4-FFF2-40B4-BE49-F238E27FC236}">
                    <a16:creationId xmlns="" xmlns:a16="http://schemas.microsoft.com/office/drawing/2014/main" id="{594D1845-113F-427F-AFCA-860917973DAE}"/>
                  </a:ext>
                </a:extLst>
              </p:cNvPr>
              <p:cNvSpPr/>
              <p:nvPr/>
            </p:nvSpPr>
            <p:spPr>
              <a:xfrm>
                <a:off x="2882900" y="4762500"/>
                <a:ext cx="355600" cy="3683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0" name="Google Shape;822;p81">
                <a:extLst>
                  <a:ext uri="{FF2B5EF4-FFF2-40B4-BE49-F238E27FC236}">
                    <a16:creationId xmlns="" xmlns:a16="http://schemas.microsoft.com/office/drawing/2014/main" id="{430AF1CB-DC12-4BB1-AAC7-F1F90C397F55}"/>
                  </a:ext>
                </a:extLst>
              </p:cNvPr>
              <p:cNvSpPr/>
              <p:nvPr/>
            </p:nvSpPr>
            <p:spPr>
              <a:xfrm>
                <a:off x="2946400" y="4806950"/>
                <a:ext cx="228600" cy="2286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1" name="Google Shape;823;p81">
                <a:extLst>
                  <a:ext uri="{FF2B5EF4-FFF2-40B4-BE49-F238E27FC236}">
                    <a16:creationId xmlns="" xmlns:a16="http://schemas.microsoft.com/office/drawing/2014/main" id="{0874E290-F589-4313-962F-50801D7DC91B}"/>
                  </a:ext>
                </a:extLst>
              </p:cNvPr>
              <p:cNvSpPr/>
              <p:nvPr/>
            </p:nvSpPr>
            <p:spPr>
              <a:xfrm>
                <a:off x="2946400" y="4806950"/>
                <a:ext cx="228600" cy="228600"/>
              </a:xfrm>
              <a:custGeom>
                <a:avLst/>
                <a:gdLst/>
                <a:ahLst/>
                <a:cxnLst/>
                <a:rect l="l" t="t" r="r" b="b"/>
                <a:pathLst>
                  <a:path w="228600" h="228600" extrusionOk="0">
                    <a:moveTo>
                      <a:pt x="0" y="114300"/>
                    </a:moveTo>
                    <a:lnTo>
                      <a:pt x="8982" y="69809"/>
                    </a:lnTo>
                    <a:lnTo>
                      <a:pt x="33477" y="33477"/>
                    </a:lnTo>
                    <a:lnTo>
                      <a:pt x="69809" y="8982"/>
                    </a:lnTo>
                    <a:lnTo>
                      <a:pt x="114300" y="0"/>
                    </a:lnTo>
                    <a:lnTo>
                      <a:pt x="158790" y="8982"/>
                    </a:lnTo>
                    <a:lnTo>
                      <a:pt x="195122" y="33477"/>
                    </a:lnTo>
                    <a:lnTo>
                      <a:pt x="219617" y="69809"/>
                    </a:lnTo>
                    <a:lnTo>
                      <a:pt x="228600" y="114300"/>
                    </a:lnTo>
                    <a:lnTo>
                      <a:pt x="219617" y="158790"/>
                    </a:lnTo>
                    <a:lnTo>
                      <a:pt x="195122" y="195122"/>
                    </a:lnTo>
                    <a:lnTo>
                      <a:pt x="158790" y="219617"/>
                    </a:lnTo>
                    <a:lnTo>
                      <a:pt x="114300" y="228600"/>
                    </a:lnTo>
                    <a:lnTo>
                      <a:pt x="69809" y="219617"/>
                    </a:lnTo>
                    <a:lnTo>
                      <a:pt x="33477" y="195122"/>
                    </a:lnTo>
                    <a:lnTo>
                      <a:pt x="8982" y="158790"/>
                    </a:lnTo>
                    <a:lnTo>
                      <a:pt x="0" y="11430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2" name="Google Shape;824;p81">
                <a:extLst>
                  <a:ext uri="{FF2B5EF4-FFF2-40B4-BE49-F238E27FC236}">
                    <a16:creationId xmlns="" xmlns:a16="http://schemas.microsoft.com/office/drawing/2014/main" id="{5A233352-6D08-47F6-85A3-47E0CC865BA0}"/>
                  </a:ext>
                </a:extLst>
              </p:cNvPr>
              <p:cNvSpPr/>
              <p:nvPr/>
            </p:nvSpPr>
            <p:spPr>
              <a:xfrm>
                <a:off x="2692400" y="4762500"/>
                <a:ext cx="355600" cy="3683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3" name="Google Shape;825;p81">
                <a:extLst>
                  <a:ext uri="{FF2B5EF4-FFF2-40B4-BE49-F238E27FC236}">
                    <a16:creationId xmlns="" xmlns:a16="http://schemas.microsoft.com/office/drawing/2014/main" id="{BECB8105-6A79-4113-BA96-5E24DF2DFE2D}"/>
                  </a:ext>
                </a:extLst>
              </p:cNvPr>
              <p:cNvSpPr/>
              <p:nvPr/>
            </p:nvSpPr>
            <p:spPr>
              <a:xfrm>
                <a:off x="2755900" y="4806950"/>
                <a:ext cx="228600" cy="2286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4" name="Google Shape;826;p81">
                <a:extLst>
                  <a:ext uri="{FF2B5EF4-FFF2-40B4-BE49-F238E27FC236}">
                    <a16:creationId xmlns="" xmlns:a16="http://schemas.microsoft.com/office/drawing/2014/main" id="{5D4654E5-B27B-4295-96B1-BE82B0E34F25}"/>
                  </a:ext>
                </a:extLst>
              </p:cNvPr>
              <p:cNvSpPr/>
              <p:nvPr/>
            </p:nvSpPr>
            <p:spPr>
              <a:xfrm>
                <a:off x="2755900" y="4806950"/>
                <a:ext cx="228600" cy="228600"/>
              </a:xfrm>
              <a:custGeom>
                <a:avLst/>
                <a:gdLst/>
                <a:ahLst/>
                <a:cxnLst/>
                <a:rect l="l" t="t" r="r" b="b"/>
                <a:pathLst>
                  <a:path w="228600" h="228600" extrusionOk="0">
                    <a:moveTo>
                      <a:pt x="0" y="114300"/>
                    </a:moveTo>
                    <a:lnTo>
                      <a:pt x="8982" y="69809"/>
                    </a:lnTo>
                    <a:lnTo>
                      <a:pt x="33477" y="33477"/>
                    </a:lnTo>
                    <a:lnTo>
                      <a:pt x="69809" y="8982"/>
                    </a:lnTo>
                    <a:lnTo>
                      <a:pt x="114300" y="0"/>
                    </a:lnTo>
                    <a:lnTo>
                      <a:pt x="158790" y="8982"/>
                    </a:lnTo>
                    <a:lnTo>
                      <a:pt x="195122" y="33477"/>
                    </a:lnTo>
                    <a:lnTo>
                      <a:pt x="219617" y="69809"/>
                    </a:lnTo>
                    <a:lnTo>
                      <a:pt x="228600" y="114300"/>
                    </a:lnTo>
                    <a:lnTo>
                      <a:pt x="219617" y="158790"/>
                    </a:lnTo>
                    <a:lnTo>
                      <a:pt x="195122" y="195122"/>
                    </a:lnTo>
                    <a:lnTo>
                      <a:pt x="158790" y="219617"/>
                    </a:lnTo>
                    <a:lnTo>
                      <a:pt x="114300" y="228600"/>
                    </a:lnTo>
                    <a:lnTo>
                      <a:pt x="69809" y="219617"/>
                    </a:lnTo>
                    <a:lnTo>
                      <a:pt x="33477" y="195122"/>
                    </a:lnTo>
                    <a:lnTo>
                      <a:pt x="8982" y="158790"/>
                    </a:lnTo>
                    <a:lnTo>
                      <a:pt x="0" y="114300"/>
                    </a:lnTo>
                    <a:close/>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5" name="Google Shape;827;p81">
                <a:extLst>
                  <a:ext uri="{FF2B5EF4-FFF2-40B4-BE49-F238E27FC236}">
                    <a16:creationId xmlns="" xmlns:a16="http://schemas.microsoft.com/office/drawing/2014/main" id="{782D4A7E-53E1-43F4-B621-00A22790FCC6}"/>
                  </a:ext>
                </a:extLst>
              </p:cNvPr>
              <p:cNvSpPr/>
              <p:nvPr/>
            </p:nvSpPr>
            <p:spPr>
              <a:xfrm>
                <a:off x="3390900" y="4762500"/>
                <a:ext cx="368300" cy="3683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6" name="Google Shape;828;p81">
                <a:extLst>
                  <a:ext uri="{FF2B5EF4-FFF2-40B4-BE49-F238E27FC236}">
                    <a16:creationId xmlns="" xmlns:a16="http://schemas.microsoft.com/office/drawing/2014/main" id="{04CD406A-B475-4BE6-9281-F333523A434C}"/>
                  </a:ext>
                </a:extLst>
              </p:cNvPr>
              <p:cNvSpPr/>
              <p:nvPr/>
            </p:nvSpPr>
            <p:spPr>
              <a:xfrm>
                <a:off x="3462782" y="4806950"/>
                <a:ext cx="228600" cy="2286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7" name="Google Shape;829;p81">
                <a:extLst>
                  <a:ext uri="{FF2B5EF4-FFF2-40B4-BE49-F238E27FC236}">
                    <a16:creationId xmlns="" xmlns:a16="http://schemas.microsoft.com/office/drawing/2014/main" id="{2DD5CD4C-5C95-4370-9245-FC0B4340EED5}"/>
                  </a:ext>
                </a:extLst>
              </p:cNvPr>
              <p:cNvSpPr/>
              <p:nvPr/>
            </p:nvSpPr>
            <p:spPr>
              <a:xfrm>
                <a:off x="3456432" y="4800600"/>
                <a:ext cx="241300" cy="2413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8" name="Google Shape;830;p81">
                <a:extLst>
                  <a:ext uri="{FF2B5EF4-FFF2-40B4-BE49-F238E27FC236}">
                    <a16:creationId xmlns="" xmlns:a16="http://schemas.microsoft.com/office/drawing/2014/main" id="{24ECF880-86F2-4869-A566-6CCF2591BC09}"/>
                  </a:ext>
                </a:extLst>
              </p:cNvPr>
              <p:cNvSpPr/>
              <p:nvPr/>
            </p:nvSpPr>
            <p:spPr>
              <a:xfrm>
                <a:off x="4191000" y="4762500"/>
                <a:ext cx="355600" cy="3683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69" name="Google Shape;831;p81">
                <a:extLst>
                  <a:ext uri="{FF2B5EF4-FFF2-40B4-BE49-F238E27FC236}">
                    <a16:creationId xmlns="" xmlns:a16="http://schemas.microsoft.com/office/drawing/2014/main" id="{9EC097F7-4197-43B7-B80B-BBCAA01D85E7}"/>
                  </a:ext>
                </a:extLst>
              </p:cNvPr>
              <p:cNvSpPr/>
              <p:nvPr/>
            </p:nvSpPr>
            <p:spPr>
              <a:xfrm>
                <a:off x="4254500" y="4806950"/>
                <a:ext cx="228600" cy="2286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0" name="Google Shape;832;p81">
                <a:extLst>
                  <a:ext uri="{FF2B5EF4-FFF2-40B4-BE49-F238E27FC236}">
                    <a16:creationId xmlns="" xmlns:a16="http://schemas.microsoft.com/office/drawing/2014/main" id="{CCC3461D-7321-46D7-BB56-5647DA33DF71}"/>
                  </a:ext>
                </a:extLst>
              </p:cNvPr>
              <p:cNvSpPr/>
              <p:nvPr/>
            </p:nvSpPr>
            <p:spPr>
              <a:xfrm>
                <a:off x="4248150" y="4800600"/>
                <a:ext cx="241300" cy="2413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1" name="Google Shape;833;p81">
                <a:extLst>
                  <a:ext uri="{FF2B5EF4-FFF2-40B4-BE49-F238E27FC236}">
                    <a16:creationId xmlns="" xmlns:a16="http://schemas.microsoft.com/office/drawing/2014/main" id="{D3E582A0-C3C4-4E89-94E8-0032274A8A79}"/>
                  </a:ext>
                </a:extLst>
              </p:cNvPr>
              <p:cNvSpPr/>
              <p:nvPr/>
            </p:nvSpPr>
            <p:spPr>
              <a:xfrm>
                <a:off x="4737100" y="4762500"/>
                <a:ext cx="355600" cy="3683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2" name="Google Shape;834;p81">
                <a:extLst>
                  <a:ext uri="{FF2B5EF4-FFF2-40B4-BE49-F238E27FC236}">
                    <a16:creationId xmlns="" xmlns:a16="http://schemas.microsoft.com/office/drawing/2014/main" id="{9EE5A966-3550-4D6F-A196-1F94435F4E5B}"/>
                  </a:ext>
                </a:extLst>
              </p:cNvPr>
              <p:cNvSpPr/>
              <p:nvPr/>
            </p:nvSpPr>
            <p:spPr>
              <a:xfrm>
                <a:off x="4800600" y="4806950"/>
                <a:ext cx="228600" cy="2286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3" name="Google Shape;835;p81">
                <a:extLst>
                  <a:ext uri="{FF2B5EF4-FFF2-40B4-BE49-F238E27FC236}">
                    <a16:creationId xmlns="" xmlns:a16="http://schemas.microsoft.com/office/drawing/2014/main" id="{947B240D-9022-4034-9871-88F31410CDEA}"/>
                  </a:ext>
                </a:extLst>
              </p:cNvPr>
              <p:cNvSpPr/>
              <p:nvPr/>
            </p:nvSpPr>
            <p:spPr>
              <a:xfrm>
                <a:off x="4794250" y="4800600"/>
                <a:ext cx="241300" cy="2413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4" name="Google Shape;836;p81">
                <a:extLst>
                  <a:ext uri="{FF2B5EF4-FFF2-40B4-BE49-F238E27FC236}">
                    <a16:creationId xmlns="" xmlns:a16="http://schemas.microsoft.com/office/drawing/2014/main" id="{994A2DCD-97B2-48CB-85FF-33394F48AD2F}"/>
                  </a:ext>
                </a:extLst>
              </p:cNvPr>
              <p:cNvSpPr/>
              <p:nvPr/>
            </p:nvSpPr>
            <p:spPr>
              <a:xfrm>
                <a:off x="5257800" y="3759200"/>
                <a:ext cx="368300" cy="368300"/>
              </a:xfrm>
              <a:prstGeom prst="rect">
                <a:avLst/>
              </a:prstGeom>
              <a:blipFill rotWithShape="1">
                <a:blip r:embed="rId7">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5" name="Google Shape;837;p81">
                <a:extLst>
                  <a:ext uri="{FF2B5EF4-FFF2-40B4-BE49-F238E27FC236}">
                    <a16:creationId xmlns="" xmlns:a16="http://schemas.microsoft.com/office/drawing/2014/main" id="{78F37C93-C12E-46A3-B48D-AB2576362314}"/>
                  </a:ext>
                </a:extLst>
              </p:cNvPr>
              <p:cNvSpPr/>
              <p:nvPr/>
            </p:nvSpPr>
            <p:spPr>
              <a:xfrm>
                <a:off x="5316689" y="3803650"/>
                <a:ext cx="241300" cy="241300"/>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6" name="Google Shape;838;p81">
                <a:extLst>
                  <a:ext uri="{FF2B5EF4-FFF2-40B4-BE49-F238E27FC236}">
                    <a16:creationId xmlns="" xmlns:a16="http://schemas.microsoft.com/office/drawing/2014/main" id="{CB5D01B8-EAFD-4FAA-B4BA-049F1097FA05}"/>
                  </a:ext>
                </a:extLst>
              </p:cNvPr>
              <p:cNvSpPr/>
              <p:nvPr/>
            </p:nvSpPr>
            <p:spPr>
              <a:xfrm>
                <a:off x="5727700" y="3759200"/>
                <a:ext cx="355600" cy="368300"/>
              </a:xfrm>
              <a:prstGeom prst="rect">
                <a:avLst/>
              </a:prstGeom>
              <a:blipFill rotWithShape="1">
                <a:blip r:embed="rId9">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7" name="Google Shape;839;p81">
                <a:extLst>
                  <a:ext uri="{FF2B5EF4-FFF2-40B4-BE49-F238E27FC236}">
                    <a16:creationId xmlns="" xmlns:a16="http://schemas.microsoft.com/office/drawing/2014/main" id="{69E104C7-BF2B-46F6-B23F-23328824E833}"/>
                  </a:ext>
                </a:extLst>
              </p:cNvPr>
              <p:cNvSpPr/>
              <p:nvPr/>
            </p:nvSpPr>
            <p:spPr>
              <a:xfrm>
                <a:off x="5784850" y="3803650"/>
                <a:ext cx="241300" cy="241300"/>
              </a:xfrm>
              <a:prstGeom prst="rect">
                <a:avLst/>
              </a:prstGeom>
              <a:blipFill rotWithShape="1">
                <a:blip r:embed="rId10">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8" name="Google Shape;840;p81">
                <a:extLst>
                  <a:ext uri="{FF2B5EF4-FFF2-40B4-BE49-F238E27FC236}">
                    <a16:creationId xmlns="" xmlns:a16="http://schemas.microsoft.com/office/drawing/2014/main" id="{8BEEC352-5C93-46DC-A6C0-10047BC5647E}"/>
                  </a:ext>
                </a:extLst>
              </p:cNvPr>
              <p:cNvSpPr/>
              <p:nvPr/>
            </p:nvSpPr>
            <p:spPr>
              <a:xfrm>
                <a:off x="6032500" y="3759200"/>
                <a:ext cx="368300" cy="368300"/>
              </a:xfrm>
              <a:prstGeom prst="rect">
                <a:avLst/>
              </a:prstGeom>
              <a:blipFill rotWithShape="1">
                <a:blip r:embed="rId11">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9" name="Google Shape;841;p81">
                <a:extLst>
                  <a:ext uri="{FF2B5EF4-FFF2-40B4-BE49-F238E27FC236}">
                    <a16:creationId xmlns="" xmlns:a16="http://schemas.microsoft.com/office/drawing/2014/main" id="{DCD7F6E2-77DE-44AE-AB1E-42A2ED8CA9BC}"/>
                  </a:ext>
                </a:extLst>
              </p:cNvPr>
              <p:cNvSpPr/>
              <p:nvPr/>
            </p:nvSpPr>
            <p:spPr>
              <a:xfrm>
                <a:off x="6102286" y="3803650"/>
                <a:ext cx="241300" cy="241300"/>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80" name="Google Shape;842;p81">
                <a:extLst>
                  <a:ext uri="{FF2B5EF4-FFF2-40B4-BE49-F238E27FC236}">
                    <a16:creationId xmlns="" xmlns:a16="http://schemas.microsoft.com/office/drawing/2014/main" id="{200D5C8D-963D-4975-80D0-102A92D3330A}"/>
                  </a:ext>
                </a:extLst>
              </p:cNvPr>
              <p:cNvSpPr/>
              <p:nvPr/>
            </p:nvSpPr>
            <p:spPr>
              <a:xfrm>
                <a:off x="4508500" y="3759200"/>
                <a:ext cx="355600" cy="368300"/>
              </a:xfrm>
              <a:prstGeom prst="rect">
                <a:avLst/>
              </a:prstGeom>
              <a:blipFill rotWithShape="1">
                <a:blip r:embed="rId9">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81" name="Google Shape;843;p81">
                <a:extLst>
                  <a:ext uri="{FF2B5EF4-FFF2-40B4-BE49-F238E27FC236}">
                    <a16:creationId xmlns="" xmlns:a16="http://schemas.microsoft.com/office/drawing/2014/main" id="{A794DE77-6E38-4D3D-B8EB-0EE13B1E0519}"/>
                  </a:ext>
                </a:extLst>
              </p:cNvPr>
              <p:cNvSpPr/>
              <p:nvPr/>
            </p:nvSpPr>
            <p:spPr>
              <a:xfrm>
                <a:off x="4565650" y="3803650"/>
                <a:ext cx="241300" cy="241300"/>
              </a:xfrm>
              <a:prstGeom prst="rect">
                <a:avLst/>
              </a:prstGeom>
              <a:blipFill rotWithShape="1">
                <a:blip r:embed="rId10">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82" name="Google Shape;844;p81">
                <a:extLst>
                  <a:ext uri="{FF2B5EF4-FFF2-40B4-BE49-F238E27FC236}">
                    <a16:creationId xmlns="" xmlns:a16="http://schemas.microsoft.com/office/drawing/2014/main" id="{3D6C1F5C-3C20-4056-976F-02B733F7AA6C}"/>
                  </a:ext>
                </a:extLst>
              </p:cNvPr>
              <p:cNvSpPr/>
              <p:nvPr/>
            </p:nvSpPr>
            <p:spPr>
              <a:xfrm>
                <a:off x="4076700" y="3759200"/>
                <a:ext cx="355600" cy="368300"/>
              </a:xfrm>
              <a:prstGeom prst="rect">
                <a:avLst/>
              </a:prstGeom>
              <a:blipFill rotWithShape="1">
                <a:blip r:embed="rId9">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83" name="Google Shape;845;p81">
                <a:extLst>
                  <a:ext uri="{FF2B5EF4-FFF2-40B4-BE49-F238E27FC236}">
                    <a16:creationId xmlns="" xmlns:a16="http://schemas.microsoft.com/office/drawing/2014/main" id="{19431285-A971-46FD-A7DE-FF12589D05B5}"/>
                  </a:ext>
                </a:extLst>
              </p:cNvPr>
              <p:cNvSpPr/>
              <p:nvPr/>
            </p:nvSpPr>
            <p:spPr>
              <a:xfrm>
                <a:off x="4133850" y="3803650"/>
                <a:ext cx="241300" cy="241300"/>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5" name="Google Shape;880;p81">
                <a:extLst>
                  <a:ext uri="{FF2B5EF4-FFF2-40B4-BE49-F238E27FC236}">
                    <a16:creationId xmlns="" xmlns:a16="http://schemas.microsoft.com/office/drawing/2014/main" id="{36B65208-833A-4E38-A134-61A581235931}"/>
                  </a:ext>
                </a:extLst>
              </p:cNvPr>
              <p:cNvSpPr txBox="1"/>
              <p:nvPr/>
            </p:nvSpPr>
            <p:spPr>
              <a:xfrm>
                <a:off x="3251700" y="5092950"/>
                <a:ext cx="2850600" cy="566170"/>
              </a:xfrm>
              <a:prstGeom prst="rect">
                <a:avLst/>
              </a:prstGeom>
              <a:noFill/>
              <a:ln>
                <a:noFill/>
              </a:ln>
            </p:spPr>
            <p:txBody>
              <a:bodyPr spcFirstLastPara="1" wrap="square" lIns="0" tIns="12700" rIns="0" bIns="0" anchor="t" anchorCtr="0">
                <a:noAutofit/>
              </a:bodyPr>
              <a:lstStyle/>
              <a:p>
                <a:pPr marL="532765" marR="0" lvl="0" indent="0" algn="l" rtl="0">
                  <a:lnSpc>
                    <a:spcPct val="100000"/>
                  </a:lnSpc>
                  <a:spcBef>
                    <a:spcPts val="0"/>
                  </a:spcBef>
                  <a:spcAft>
                    <a:spcPts val="0"/>
                  </a:spcAft>
                  <a:buNone/>
                </a:pPr>
                <a:r>
                  <a:rPr lang="en-US" sz="2400" dirty="0">
                    <a:latin typeface="Trebuchet MS"/>
                    <a:ea typeface="Trebuchet MS"/>
                    <a:cs typeface="Trebuchet MS"/>
                    <a:sym typeface="Trebuchet MS"/>
                  </a:rPr>
                  <a:t>Tumor Size</a:t>
                </a:r>
                <a:endParaRPr sz="2400" dirty="0">
                  <a:latin typeface="Trebuchet MS"/>
                  <a:ea typeface="Trebuchet MS"/>
                  <a:cs typeface="Trebuchet MS"/>
                  <a:sym typeface="Trebuchet MS"/>
                </a:endParaRPr>
              </a:p>
            </p:txBody>
          </p:sp>
        </p:grpSp>
      </p:grpSp>
    </p:spTree>
    <p:extLst>
      <p:ext uri="{BB962C8B-B14F-4D97-AF65-F5344CB8AC3E}">
        <p14:creationId xmlns:p14="http://schemas.microsoft.com/office/powerpoint/2010/main" xmlns="" val="21063202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 xmlns:a16="http://schemas.microsoft.com/office/drawing/2014/main" id="{D3CAC918-645D-4A9E-8F6A-66E76A94C807}"/>
              </a:ext>
            </a:extLst>
          </p:cNvPr>
          <p:cNvSpPr txBox="1"/>
          <p:nvPr/>
        </p:nvSpPr>
        <p:spPr>
          <a:xfrm>
            <a:off x="251461" y="126305"/>
            <a:ext cx="7296150" cy="523220"/>
          </a:xfrm>
          <a:prstGeom prst="rect">
            <a:avLst/>
          </a:prstGeom>
          <a:noFill/>
        </p:spPr>
        <p:txBody>
          <a:bodyPr wrap="square">
            <a:spAutoFit/>
          </a:bodyPr>
          <a:lstStyle/>
          <a:p>
            <a:pPr algn="l"/>
            <a:r>
              <a:rPr lang="en-US" sz="2800" b="1" dirty="0">
                <a:latin typeface="Book Antiqua" panose="02040602050305030304" pitchFamily="18" charset="0"/>
              </a:rPr>
              <a:t>Supervised </a:t>
            </a:r>
            <a:r>
              <a:rPr lang="en-US" sz="2800" b="1" dirty="0"/>
              <a:t>Learning: Classification</a:t>
            </a:r>
            <a:endParaRPr lang="en-US" sz="2800" b="1" dirty="0">
              <a:latin typeface="Book Antiqua" panose="02040602050305030304" pitchFamily="18" charset="0"/>
            </a:endParaRPr>
          </a:p>
        </p:txBody>
      </p:sp>
      <p:pic>
        <p:nvPicPr>
          <p:cNvPr id="39" name="Content Placeholder 4">
            <a:extLst>
              <a:ext uri="{FF2B5EF4-FFF2-40B4-BE49-F238E27FC236}">
                <a16:creationId xmlns="" xmlns:a16="http://schemas.microsoft.com/office/drawing/2014/main" id="{220EB2B1-39C7-4F8A-BD90-B93CDBE75A51}"/>
              </a:ext>
            </a:extLst>
          </p:cNvPr>
          <p:cNvPicPr>
            <a:picLocks noChangeAspect="1"/>
          </p:cNvPicPr>
          <p:nvPr/>
        </p:nvPicPr>
        <p:blipFill rotWithShape="1">
          <a:blip r:embed="rId2">
            <a:extLst>
              <a:ext uri="{28A0092B-C50C-407E-A947-70E740481C1C}">
                <a14:useLocalDpi xmlns:a14="http://schemas.microsoft.com/office/drawing/2010/main" xmlns="" val="0"/>
              </a:ext>
            </a:extLst>
          </a:blip>
          <a:srcRect t="29111" b="19778"/>
          <a:stretch/>
        </p:blipFill>
        <p:spPr>
          <a:xfrm>
            <a:off x="754379" y="1013460"/>
            <a:ext cx="10768913" cy="4130040"/>
          </a:xfrm>
          <a:prstGeom prst="rect">
            <a:avLst/>
          </a:prstGeom>
        </p:spPr>
      </p:pic>
    </p:spTree>
    <p:extLst>
      <p:ext uri="{BB962C8B-B14F-4D97-AF65-F5344CB8AC3E}">
        <p14:creationId xmlns:p14="http://schemas.microsoft.com/office/powerpoint/2010/main" xmlns="" val="5206256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632460" y="649525"/>
            <a:ext cx="10820400" cy="2308324"/>
          </a:xfrm>
          <a:prstGeom prst="rect">
            <a:avLst/>
          </a:prstGeom>
          <a:noFill/>
        </p:spPr>
        <p:txBody>
          <a:bodyPr wrap="square">
            <a:spAutoFit/>
          </a:bodyPr>
          <a:lstStyle/>
          <a:p>
            <a:endParaRPr lang="en-US" sz="2400" b="0" i="0" u="none" strike="noStrike" baseline="0" dirty="0">
              <a:solidFill>
                <a:srgbClr val="000000"/>
              </a:solidFill>
              <a:latin typeface="Book Antiqua" panose="02040602050305030304" pitchFamily="18" charset="0"/>
            </a:endParaRPr>
          </a:p>
          <a:p>
            <a:pPr marL="285750" indent="-285750">
              <a:buFont typeface="Arial" panose="020B0604020202020204" pitchFamily="34" charset="0"/>
              <a:buChar char="•"/>
            </a:pPr>
            <a:r>
              <a:rPr lang="en-US" sz="2400" b="1" i="0" u="none" strike="noStrike" baseline="0" dirty="0">
                <a:solidFill>
                  <a:srgbClr val="292929"/>
                </a:solidFill>
                <a:latin typeface="Book Antiqua" panose="02040602050305030304" pitchFamily="18" charset="0"/>
              </a:rPr>
              <a:t>Draw inferences from non-labeled data </a:t>
            </a:r>
            <a:r>
              <a:rPr lang="en-US" sz="2400" b="0" i="0" u="none" strike="noStrike" baseline="0" dirty="0">
                <a:solidFill>
                  <a:srgbClr val="292929"/>
                </a:solidFill>
                <a:latin typeface="Book Antiqua" panose="02040602050305030304" pitchFamily="18" charset="0"/>
              </a:rPr>
              <a:t>(without reference to known or labeled outcomes)</a:t>
            </a:r>
          </a:p>
          <a:p>
            <a:pPr marL="285750" indent="-285750">
              <a:buFont typeface="Arial" panose="020B0604020202020204" pitchFamily="34" charset="0"/>
              <a:buChar char="•"/>
            </a:pPr>
            <a:endParaRPr lang="en-US" sz="2400" b="0" i="0" u="none" strike="noStrike" baseline="0" dirty="0">
              <a:solidFill>
                <a:srgbClr val="292929"/>
              </a:solidFill>
              <a:latin typeface="Book Antiqua" panose="02040602050305030304" pitchFamily="18" charset="0"/>
            </a:endParaRPr>
          </a:p>
          <a:p>
            <a:pPr marL="285750" indent="-285750">
              <a:buFont typeface="Arial" panose="020B0604020202020204" pitchFamily="34" charset="0"/>
              <a:buChar char="•"/>
            </a:pPr>
            <a:r>
              <a:rPr lang="en-US" sz="2400" b="0" i="0" u="none" strike="noStrike" baseline="0" dirty="0">
                <a:solidFill>
                  <a:srgbClr val="292929"/>
                </a:solidFill>
                <a:latin typeface="Book Antiqua" panose="02040602050305030304" pitchFamily="18" charset="0"/>
              </a:rPr>
              <a:t>Models based on this type of algorithms can be used for discovering unknown data patterns itself</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51461" y="126305"/>
            <a:ext cx="7296150" cy="523220"/>
          </a:xfrm>
          <a:prstGeom prst="rect">
            <a:avLst/>
          </a:prstGeom>
          <a:noFill/>
        </p:spPr>
        <p:txBody>
          <a:bodyPr wrap="square">
            <a:spAutoFit/>
          </a:bodyPr>
          <a:lstStyle/>
          <a:p>
            <a:pPr algn="l"/>
            <a:r>
              <a:rPr lang="en-US" sz="2800" b="1" dirty="0">
                <a:latin typeface="Book Antiqua" panose="02040602050305030304" pitchFamily="18" charset="0"/>
              </a:rPr>
              <a:t>Unsupervised </a:t>
            </a:r>
            <a:r>
              <a:rPr lang="en-US" sz="2800" b="1" dirty="0"/>
              <a:t>Learning</a:t>
            </a:r>
            <a:endParaRPr lang="en-US" sz="2800" b="1" dirty="0">
              <a:latin typeface="Book Antiqua" panose="02040602050305030304" pitchFamily="18" charset="0"/>
            </a:endParaRPr>
          </a:p>
        </p:txBody>
      </p:sp>
      <p:pic>
        <p:nvPicPr>
          <p:cNvPr id="5" name="Picture 4">
            <a:extLst>
              <a:ext uri="{FF2B5EF4-FFF2-40B4-BE49-F238E27FC236}">
                <a16:creationId xmlns="" xmlns:a16="http://schemas.microsoft.com/office/drawing/2014/main" id="{12DEFBA9-A083-440D-BA09-1CCB9AB4F3FB}"/>
              </a:ext>
            </a:extLst>
          </p:cNvPr>
          <p:cNvPicPr>
            <a:picLocks noChangeAspect="1"/>
          </p:cNvPicPr>
          <p:nvPr/>
        </p:nvPicPr>
        <p:blipFill>
          <a:blip r:embed="rId2"/>
          <a:stretch>
            <a:fillRect/>
          </a:stretch>
        </p:blipFill>
        <p:spPr>
          <a:xfrm>
            <a:off x="2752644" y="3064213"/>
            <a:ext cx="7418231" cy="3793787"/>
          </a:xfrm>
          <a:prstGeom prst="rect">
            <a:avLst/>
          </a:prstGeom>
        </p:spPr>
      </p:pic>
    </p:spTree>
    <p:extLst>
      <p:ext uri="{BB962C8B-B14F-4D97-AF65-F5344CB8AC3E}">
        <p14:creationId xmlns:p14="http://schemas.microsoft.com/office/powerpoint/2010/main" xmlns="" val="6455258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632460" y="649525"/>
            <a:ext cx="11071860" cy="1145698"/>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b="0" i="0" u="none" strike="noStrike" baseline="0" dirty="0">
                <a:solidFill>
                  <a:srgbClr val="000000"/>
                </a:solidFill>
                <a:latin typeface="Book Antiqua" panose="02040602050305030304" pitchFamily="18" charset="0"/>
              </a:rPr>
              <a:t>Reinforcement learning is a type of machine learning where an agent learns to behave in a environment by performing actions and seeing the results.</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51461" y="126305"/>
            <a:ext cx="7296150" cy="523220"/>
          </a:xfrm>
          <a:prstGeom prst="rect">
            <a:avLst/>
          </a:prstGeom>
          <a:noFill/>
        </p:spPr>
        <p:txBody>
          <a:bodyPr wrap="square">
            <a:spAutoFit/>
          </a:bodyPr>
          <a:lstStyle/>
          <a:p>
            <a:pPr algn="l"/>
            <a:r>
              <a:rPr lang="en-US" sz="2800" b="1" dirty="0">
                <a:latin typeface="Book Antiqua" panose="02040602050305030304" pitchFamily="18" charset="0"/>
              </a:rPr>
              <a:t>Reinforcement Learning</a:t>
            </a:r>
          </a:p>
        </p:txBody>
      </p:sp>
      <p:pic>
        <p:nvPicPr>
          <p:cNvPr id="7" name="Picture 6">
            <a:extLst>
              <a:ext uri="{FF2B5EF4-FFF2-40B4-BE49-F238E27FC236}">
                <a16:creationId xmlns="" xmlns:a16="http://schemas.microsoft.com/office/drawing/2014/main" id="{C673FAA4-7746-4C24-9C5F-23B15088EB08}"/>
              </a:ext>
            </a:extLst>
          </p:cNvPr>
          <p:cNvPicPr>
            <a:picLocks noChangeAspect="1"/>
          </p:cNvPicPr>
          <p:nvPr/>
        </p:nvPicPr>
        <p:blipFill>
          <a:blip r:embed="rId2"/>
          <a:stretch>
            <a:fillRect/>
          </a:stretch>
        </p:blipFill>
        <p:spPr>
          <a:xfrm>
            <a:off x="3983356" y="1830225"/>
            <a:ext cx="7203753" cy="5027775"/>
          </a:xfrm>
          <a:prstGeom prst="rect">
            <a:avLst/>
          </a:prstGeom>
        </p:spPr>
      </p:pic>
      <p:sp>
        <p:nvSpPr>
          <p:cNvPr id="11" name="TextBox 10">
            <a:extLst>
              <a:ext uri="{FF2B5EF4-FFF2-40B4-BE49-F238E27FC236}">
                <a16:creationId xmlns="" xmlns:a16="http://schemas.microsoft.com/office/drawing/2014/main" id="{DDFDD6A0-7CEB-4AED-9E74-9431AE28F251}"/>
              </a:ext>
            </a:extLst>
          </p:cNvPr>
          <p:cNvSpPr txBox="1"/>
          <p:nvPr/>
        </p:nvSpPr>
        <p:spPr>
          <a:xfrm>
            <a:off x="251461" y="2197894"/>
            <a:ext cx="4023359" cy="2807692"/>
          </a:xfrm>
          <a:prstGeom prst="rect">
            <a:avLst/>
          </a:prstGeom>
          <a:noFill/>
        </p:spPr>
        <p:txBody>
          <a:bodyPr wrap="square">
            <a:spAutoFit/>
          </a:bodyPr>
          <a:lstStyle>
            <a:defPPr>
              <a:defRPr lang="en-US"/>
            </a:defPPr>
            <a:lvl1pPr marL="342900" indent="-342900">
              <a:lnSpc>
                <a:spcPct val="150000"/>
              </a:lnSpc>
              <a:buFont typeface="Arial" panose="020B0604020202020204" pitchFamily="34" charset="0"/>
              <a:buChar char="•"/>
              <a:defRPr sz="2400" b="0" i="0" u="none" strike="noStrike" baseline="0">
                <a:solidFill>
                  <a:srgbClr val="000000"/>
                </a:solidFill>
                <a:latin typeface="Book Antiqua" panose="02040602050305030304" pitchFamily="18" charset="0"/>
              </a:defRPr>
            </a:lvl1pPr>
          </a:lstStyle>
          <a:p>
            <a:r>
              <a:rPr lang="en-US" b="1" dirty="0"/>
              <a:t>Examples:</a:t>
            </a:r>
          </a:p>
          <a:p>
            <a:r>
              <a:rPr lang="en-US" sz="2400" dirty="0">
                <a:latin typeface="Book Antiqua" panose="02040602050305030304" pitchFamily="18" charset="0"/>
              </a:rPr>
              <a:t>Game playing</a:t>
            </a:r>
          </a:p>
          <a:p>
            <a:r>
              <a:rPr lang="en-US" sz="2400" dirty="0">
                <a:latin typeface="Book Antiqua" panose="02040602050305030304" pitchFamily="18" charset="0"/>
              </a:rPr>
              <a:t>Robot in a maze</a:t>
            </a:r>
          </a:p>
          <a:p>
            <a:r>
              <a:rPr lang="en-US" sz="2400" dirty="0">
                <a:latin typeface="Book Antiqua" panose="02040602050305030304" pitchFamily="18" charset="0"/>
              </a:rPr>
              <a:t>Balance a pole on your hand</a:t>
            </a:r>
          </a:p>
        </p:txBody>
      </p:sp>
    </p:spTree>
    <p:extLst>
      <p:ext uri="{BB962C8B-B14F-4D97-AF65-F5344CB8AC3E}">
        <p14:creationId xmlns:p14="http://schemas.microsoft.com/office/powerpoint/2010/main" xmlns="" val="36468738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731520" y="1015285"/>
            <a:ext cx="10728960" cy="3361690"/>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b="0" i="0" u="none" strike="noStrike" baseline="0" dirty="0">
                <a:solidFill>
                  <a:srgbClr val="000000"/>
                </a:solidFill>
                <a:latin typeface="Book Antiqua" panose="02040602050305030304" pitchFamily="18" charset="0"/>
              </a:rPr>
              <a:t>This learning technique uses </a:t>
            </a:r>
            <a:r>
              <a:rPr lang="en-US" sz="2400" b="0" i="0" u="none" strike="noStrike" baseline="0" dirty="0">
                <a:solidFill>
                  <a:srgbClr val="C00000"/>
                </a:solidFill>
                <a:latin typeface="Book Antiqua" panose="02040602050305030304" pitchFamily="18" charset="0"/>
              </a:rPr>
              <a:t>labeled as well as unlabeled data</a:t>
            </a:r>
            <a:r>
              <a:rPr lang="en-US" sz="2400" b="0" i="0" u="none" strike="noStrike" baseline="0" dirty="0">
                <a:solidFill>
                  <a:srgbClr val="000000"/>
                </a:solidFill>
                <a:latin typeface="Book Antiqua" panose="02040602050305030304" pitchFamily="18" charset="0"/>
              </a:rPr>
              <a:t>.</a:t>
            </a:r>
          </a:p>
          <a:p>
            <a:pPr marL="342900" indent="-342900" algn="just">
              <a:lnSpc>
                <a:spcPct val="150000"/>
              </a:lnSpc>
              <a:buFont typeface="Arial" panose="020B0604020202020204" pitchFamily="34" charset="0"/>
              <a:buChar char="•"/>
            </a:pPr>
            <a:r>
              <a:rPr lang="en-US" sz="2400" b="1" i="0" u="none" strike="noStrike" baseline="0" dirty="0">
                <a:solidFill>
                  <a:srgbClr val="000000"/>
                </a:solidFill>
                <a:latin typeface="Book Antiqua" panose="02040602050305030304" pitchFamily="18" charset="0"/>
              </a:rPr>
              <a:t>Label data is in small quantity </a:t>
            </a:r>
            <a:r>
              <a:rPr lang="en-US" sz="2400" b="0" i="0" u="none" strike="noStrike" baseline="0" dirty="0">
                <a:solidFill>
                  <a:srgbClr val="000000"/>
                </a:solidFill>
                <a:latin typeface="Book Antiqua" panose="02040602050305030304" pitchFamily="18" charset="0"/>
              </a:rPr>
              <a:t>while </a:t>
            </a:r>
            <a:r>
              <a:rPr lang="en-US" sz="2400" b="0" i="0" u="none" strike="noStrike" baseline="0" dirty="0">
                <a:solidFill>
                  <a:srgbClr val="C00000"/>
                </a:solidFill>
                <a:latin typeface="Book Antiqua" panose="02040602050305030304" pitchFamily="18" charset="0"/>
              </a:rPr>
              <a:t>un-labeled data is in large amount</a:t>
            </a:r>
            <a:r>
              <a:rPr lang="en-US" sz="2400" b="0" i="0" u="none" strike="noStrike" baseline="0" dirty="0">
                <a:solidFill>
                  <a:srgbClr val="000000"/>
                </a:solidFill>
                <a:latin typeface="Book Antiqua" panose="02040602050305030304" pitchFamily="18" charset="0"/>
              </a:rPr>
              <a:t>.</a:t>
            </a:r>
          </a:p>
          <a:p>
            <a:pPr marL="342900" indent="-342900" algn="just">
              <a:lnSpc>
                <a:spcPct val="150000"/>
              </a:lnSpc>
              <a:buFont typeface="Arial" panose="020B0604020202020204" pitchFamily="34" charset="0"/>
              <a:buChar char="•"/>
            </a:pPr>
            <a:r>
              <a:rPr lang="en-US" sz="2400" b="0" i="0" u="none" strike="noStrike" baseline="0" dirty="0">
                <a:solidFill>
                  <a:srgbClr val="000000"/>
                </a:solidFill>
                <a:latin typeface="Book Antiqua" panose="02040602050305030304" pitchFamily="18" charset="0"/>
              </a:rPr>
              <a:t>First un-supervised algorithm forms groups (clusters) of un-labeled data and then existing labeled data is used to label the clustered un-labeled data.</a:t>
            </a:r>
          </a:p>
          <a:p>
            <a:pPr marL="342900" indent="-342900" algn="just">
              <a:lnSpc>
                <a:spcPct val="150000"/>
              </a:lnSpc>
              <a:buFont typeface="Arial" panose="020B0604020202020204" pitchFamily="34" charset="0"/>
              <a:buChar char="•"/>
            </a:pPr>
            <a:r>
              <a:rPr lang="en-US" sz="2400" b="0" i="0" u="none" strike="noStrike" baseline="0" dirty="0">
                <a:solidFill>
                  <a:srgbClr val="000000"/>
                </a:solidFill>
                <a:latin typeface="Book Antiqua" panose="02040602050305030304" pitchFamily="18" charset="0"/>
              </a:rPr>
              <a:t>Elements closer (similar) to each other are more likely to have the same output label.</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51461" y="126305"/>
            <a:ext cx="7296150" cy="523220"/>
          </a:xfrm>
          <a:prstGeom prst="rect">
            <a:avLst/>
          </a:prstGeom>
          <a:noFill/>
        </p:spPr>
        <p:txBody>
          <a:bodyPr wrap="square">
            <a:spAutoFit/>
          </a:bodyPr>
          <a:lstStyle/>
          <a:p>
            <a:pPr algn="l"/>
            <a:r>
              <a:rPr lang="en-US" sz="2800" b="1" dirty="0">
                <a:latin typeface="Book Antiqua" panose="02040602050305030304" pitchFamily="18" charset="0"/>
              </a:rPr>
              <a:t>Semi-Supervised Learning</a:t>
            </a:r>
          </a:p>
        </p:txBody>
      </p:sp>
    </p:spTree>
    <p:extLst>
      <p:ext uri="{BB962C8B-B14F-4D97-AF65-F5344CB8AC3E}">
        <p14:creationId xmlns:p14="http://schemas.microsoft.com/office/powerpoint/2010/main" xmlns="" val="22773106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731520" y="1015285"/>
            <a:ext cx="10728960" cy="4469685"/>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b="1" i="0" u="none" strike="noStrike" baseline="0" dirty="0">
                <a:solidFill>
                  <a:srgbClr val="000000"/>
                </a:solidFill>
                <a:latin typeface="Book Antiqua" panose="02040602050305030304" pitchFamily="18" charset="0"/>
              </a:rPr>
              <a:t>Supervised learning</a:t>
            </a:r>
          </a:p>
          <a:p>
            <a:pPr marL="800100" lvl="1" indent="-342900" algn="just">
              <a:lnSpc>
                <a:spcPct val="150000"/>
              </a:lnSpc>
              <a:buFont typeface="Arial" panose="020B0604020202020204" pitchFamily="34" charset="0"/>
              <a:buChar char="•"/>
            </a:pPr>
            <a:r>
              <a:rPr lang="en-US" sz="2400" b="0" i="0" u="none" strike="noStrike" baseline="0" dirty="0">
                <a:solidFill>
                  <a:srgbClr val="000000"/>
                </a:solidFill>
                <a:latin typeface="Book Antiqua" panose="02040602050305030304" pitchFamily="18" charset="0"/>
              </a:rPr>
              <a:t>Faculty supervision all the times</a:t>
            </a:r>
          </a:p>
          <a:p>
            <a:pPr marL="342900" indent="-342900" algn="just">
              <a:lnSpc>
                <a:spcPct val="150000"/>
              </a:lnSpc>
              <a:buFont typeface="Arial" panose="020B0604020202020204" pitchFamily="34" charset="0"/>
              <a:buChar char="•"/>
            </a:pPr>
            <a:r>
              <a:rPr lang="en-US" sz="2400" b="1" i="0" u="none" strike="noStrike" baseline="0" dirty="0">
                <a:solidFill>
                  <a:srgbClr val="000000"/>
                </a:solidFill>
                <a:latin typeface="Book Antiqua" panose="02040602050305030304" pitchFamily="18" charset="0"/>
              </a:rPr>
              <a:t>Unsupervised learning</a:t>
            </a:r>
          </a:p>
          <a:p>
            <a:pPr marL="800100" lvl="1" indent="-342900" algn="just">
              <a:lnSpc>
                <a:spcPct val="150000"/>
              </a:lnSpc>
              <a:buFont typeface="Arial" panose="020B0604020202020204" pitchFamily="34" charset="0"/>
              <a:buChar char="•"/>
            </a:pPr>
            <a:r>
              <a:rPr lang="en-US" sz="2400" b="0" i="0" u="none" strike="noStrike" baseline="0" dirty="0">
                <a:solidFill>
                  <a:srgbClr val="000000"/>
                </a:solidFill>
                <a:latin typeface="Book Antiqua" panose="02040602050305030304" pitchFamily="18" charset="0"/>
              </a:rPr>
              <a:t>student has to figure out a concept himself</a:t>
            </a:r>
          </a:p>
          <a:p>
            <a:pPr marL="342900" indent="-342900" algn="just">
              <a:lnSpc>
                <a:spcPct val="150000"/>
              </a:lnSpc>
              <a:buFont typeface="Arial" panose="020B0604020202020204" pitchFamily="34" charset="0"/>
              <a:buChar char="•"/>
            </a:pPr>
            <a:r>
              <a:rPr lang="en-US" sz="2400" b="1" i="0" u="none" strike="noStrike" baseline="0" dirty="0">
                <a:solidFill>
                  <a:srgbClr val="000000"/>
                </a:solidFill>
                <a:latin typeface="Book Antiqua" panose="02040602050305030304" pitchFamily="18" charset="0"/>
              </a:rPr>
              <a:t>Semi-Supervised learning</a:t>
            </a:r>
          </a:p>
          <a:p>
            <a:pPr marL="800100" lvl="1" indent="-342900" algn="just">
              <a:lnSpc>
                <a:spcPct val="150000"/>
              </a:lnSpc>
              <a:buFont typeface="Arial" panose="020B0604020202020204" pitchFamily="34" charset="0"/>
              <a:buChar char="•"/>
            </a:pPr>
            <a:r>
              <a:rPr lang="en-US" sz="2400" b="0" i="0" u="none" strike="noStrike" baseline="0" dirty="0">
                <a:solidFill>
                  <a:srgbClr val="000000"/>
                </a:solidFill>
                <a:latin typeface="Book Antiqua" panose="02040602050305030304" pitchFamily="18" charset="0"/>
              </a:rPr>
              <a:t>SL: faculty teaches some concepts in class</a:t>
            </a:r>
          </a:p>
          <a:p>
            <a:pPr marL="800100" lvl="1" indent="-342900" algn="just">
              <a:lnSpc>
                <a:spcPct val="150000"/>
              </a:lnSpc>
              <a:buFont typeface="Arial" panose="020B0604020202020204" pitchFamily="34" charset="0"/>
              <a:buChar char="•"/>
            </a:pPr>
            <a:r>
              <a:rPr lang="en-US" sz="2400" b="0" i="0" u="none" strike="noStrike" baseline="0" dirty="0">
                <a:solidFill>
                  <a:srgbClr val="000000"/>
                </a:solidFill>
                <a:latin typeface="Book Antiqua" panose="02040602050305030304" pitchFamily="18" charset="0"/>
              </a:rPr>
              <a:t>SSL: student solves homework questions based on similar concepts taught by faculty in class.</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51461" y="126305"/>
            <a:ext cx="7296150" cy="523220"/>
          </a:xfrm>
          <a:prstGeom prst="rect">
            <a:avLst/>
          </a:prstGeom>
          <a:noFill/>
        </p:spPr>
        <p:txBody>
          <a:bodyPr wrap="square">
            <a:spAutoFit/>
          </a:bodyPr>
          <a:lstStyle/>
          <a:p>
            <a:pPr algn="l"/>
            <a:r>
              <a:rPr lang="en-US" sz="2800" b="1" dirty="0">
                <a:latin typeface="Book Antiqua" panose="02040602050305030304" pitchFamily="18" charset="0"/>
              </a:rPr>
              <a:t>Example</a:t>
            </a:r>
          </a:p>
        </p:txBody>
      </p:sp>
    </p:spTree>
    <p:extLst>
      <p:ext uri="{BB962C8B-B14F-4D97-AF65-F5344CB8AC3E}">
        <p14:creationId xmlns:p14="http://schemas.microsoft.com/office/powerpoint/2010/main" xmlns="" val="28687506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731520" y="1015285"/>
            <a:ext cx="10728960" cy="2806217"/>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i="0" u="none" strike="noStrike" baseline="0" dirty="0">
                <a:solidFill>
                  <a:srgbClr val="000000"/>
                </a:solidFill>
                <a:latin typeface="Book Antiqua" panose="02040602050305030304" pitchFamily="18" charset="0"/>
              </a:rPr>
              <a:t>Major components of a machine learning system</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Data</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Models</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Learning</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Evaluation</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51461" y="126305"/>
            <a:ext cx="7296150" cy="523220"/>
          </a:xfrm>
          <a:prstGeom prst="rect">
            <a:avLst/>
          </a:prstGeom>
          <a:noFill/>
        </p:spPr>
        <p:txBody>
          <a:bodyPr wrap="square">
            <a:spAutoFit/>
          </a:bodyPr>
          <a:lstStyle/>
          <a:p>
            <a:pPr algn="l"/>
            <a:r>
              <a:rPr lang="en-US" sz="2800" b="1" dirty="0">
                <a:latin typeface="Book Antiqua" panose="02040602050305030304" pitchFamily="18" charset="0"/>
              </a:rPr>
              <a:t>Fundamentals of Machine Learning</a:t>
            </a:r>
          </a:p>
        </p:txBody>
      </p:sp>
      <p:grpSp>
        <p:nvGrpSpPr>
          <p:cNvPr id="84" name="Group 83">
            <a:extLst>
              <a:ext uri="{FF2B5EF4-FFF2-40B4-BE49-F238E27FC236}">
                <a16:creationId xmlns="" xmlns:a16="http://schemas.microsoft.com/office/drawing/2014/main" id="{94F489C8-321E-43DF-9711-84412B1E9C1A}"/>
              </a:ext>
            </a:extLst>
          </p:cNvPr>
          <p:cNvGrpSpPr/>
          <p:nvPr/>
        </p:nvGrpSpPr>
        <p:grpSpPr>
          <a:xfrm>
            <a:off x="91439" y="3869875"/>
            <a:ext cx="11595779" cy="1504000"/>
            <a:chOff x="91439" y="3869875"/>
            <a:chExt cx="11595779" cy="1504000"/>
          </a:xfrm>
        </p:grpSpPr>
        <p:sp>
          <p:nvSpPr>
            <p:cNvPr id="4" name="Oval 3">
              <a:extLst>
                <a:ext uri="{FF2B5EF4-FFF2-40B4-BE49-F238E27FC236}">
                  <a16:creationId xmlns="" xmlns:a16="http://schemas.microsoft.com/office/drawing/2014/main" id="{D71B7A07-2A84-4E51-B1DB-283099AC3576}"/>
                </a:ext>
              </a:extLst>
            </p:cNvPr>
            <p:cNvSpPr/>
            <p:nvPr/>
          </p:nvSpPr>
          <p:spPr>
            <a:xfrm>
              <a:off x="91439" y="4181301"/>
              <a:ext cx="1670859" cy="881149"/>
            </a:xfrm>
            <a:prstGeom prst="ellipse">
              <a:avLst/>
            </a:prstGeom>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b="1" dirty="0"/>
                <a:t>Environment/ real world</a:t>
              </a:r>
            </a:p>
          </p:txBody>
        </p:sp>
        <p:sp>
          <p:nvSpPr>
            <p:cNvPr id="5" name="Rectangle 4">
              <a:extLst>
                <a:ext uri="{FF2B5EF4-FFF2-40B4-BE49-F238E27FC236}">
                  <a16:creationId xmlns="" xmlns:a16="http://schemas.microsoft.com/office/drawing/2014/main" id="{F2FC4C16-FE3F-4E5E-A7FF-BD8736E7DE93}"/>
                </a:ext>
              </a:extLst>
            </p:cNvPr>
            <p:cNvSpPr/>
            <p:nvPr/>
          </p:nvSpPr>
          <p:spPr>
            <a:xfrm>
              <a:off x="2073509" y="4106487"/>
              <a:ext cx="1017875" cy="1030778"/>
            </a:xfrm>
            <a:prstGeom prst="rect">
              <a:avLst/>
            </a:prstGeom>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t>Sensors/ cameras/ Databases</a:t>
              </a:r>
            </a:p>
          </p:txBody>
        </p:sp>
        <p:sp>
          <p:nvSpPr>
            <p:cNvPr id="8" name="Rectangle 7">
              <a:extLst>
                <a:ext uri="{FF2B5EF4-FFF2-40B4-BE49-F238E27FC236}">
                  <a16:creationId xmlns="" xmlns:a16="http://schemas.microsoft.com/office/drawing/2014/main" id="{7D4A14BA-9987-45BF-AF3B-CDA87406D66C}"/>
                </a:ext>
              </a:extLst>
            </p:cNvPr>
            <p:cNvSpPr/>
            <p:nvPr/>
          </p:nvSpPr>
          <p:spPr>
            <a:xfrm>
              <a:off x="3487191" y="3869875"/>
              <a:ext cx="1753985" cy="1504000"/>
            </a:xfrm>
            <a:prstGeom prst="rect">
              <a:avLst/>
            </a:prstGeom>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b="1" dirty="0"/>
                <a:t>Preprocessing</a:t>
              </a:r>
            </a:p>
            <a:p>
              <a:pPr algn="ctr"/>
              <a:r>
                <a:rPr lang="en-US" sz="1400" dirty="0"/>
                <a:t>Noise Filtering/ Feature Extraction/ Normalization</a:t>
              </a:r>
            </a:p>
          </p:txBody>
        </p:sp>
        <p:sp>
          <p:nvSpPr>
            <p:cNvPr id="9" name="Rectangle 8">
              <a:extLst>
                <a:ext uri="{FF2B5EF4-FFF2-40B4-BE49-F238E27FC236}">
                  <a16:creationId xmlns="" xmlns:a16="http://schemas.microsoft.com/office/drawing/2014/main" id="{2EF9BDC5-D51A-4853-9D1C-F710FF53C241}"/>
                </a:ext>
              </a:extLst>
            </p:cNvPr>
            <p:cNvSpPr/>
            <p:nvPr/>
          </p:nvSpPr>
          <p:spPr>
            <a:xfrm>
              <a:off x="5636983" y="4098171"/>
              <a:ext cx="1482435" cy="1030778"/>
            </a:xfrm>
            <a:prstGeom prst="rect">
              <a:avLst/>
            </a:prstGeom>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b="1" dirty="0"/>
                <a:t>Dimensionality Reduction</a:t>
              </a:r>
            </a:p>
            <a:p>
              <a:pPr algn="ctr"/>
              <a:r>
                <a:rPr lang="en-US" sz="1400" dirty="0"/>
                <a:t>Feature Selection</a:t>
              </a:r>
            </a:p>
          </p:txBody>
        </p:sp>
        <p:sp>
          <p:nvSpPr>
            <p:cNvPr id="11" name="Rectangle 10">
              <a:extLst>
                <a:ext uri="{FF2B5EF4-FFF2-40B4-BE49-F238E27FC236}">
                  <a16:creationId xmlns="" xmlns:a16="http://schemas.microsoft.com/office/drawing/2014/main" id="{1A18615D-0590-41D4-A6D0-4F89AAA119A6}"/>
                </a:ext>
              </a:extLst>
            </p:cNvPr>
            <p:cNvSpPr/>
            <p:nvPr/>
          </p:nvSpPr>
          <p:spPr>
            <a:xfrm>
              <a:off x="7460890" y="4106485"/>
              <a:ext cx="1552226" cy="1030778"/>
            </a:xfrm>
            <a:prstGeom prst="rect">
              <a:avLst/>
            </a:prstGeom>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b="1" dirty="0"/>
                <a:t>Model Learning</a:t>
              </a:r>
            </a:p>
            <a:p>
              <a:pPr algn="ctr"/>
              <a:r>
                <a:rPr lang="en-US" sz="1400" dirty="0"/>
                <a:t>Classification/ Clustering</a:t>
              </a:r>
            </a:p>
          </p:txBody>
        </p:sp>
        <p:sp>
          <p:nvSpPr>
            <p:cNvPr id="12" name="Rectangle 11">
              <a:extLst>
                <a:ext uri="{FF2B5EF4-FFF2-40B4-BE49-F238E27FC236}">
                  <a16:creationId xmlns="" xmlns:a16="http://schemas.microsoft.com/office/drawing/2014/main" id="{53E29889-6BC5-4BB7-A9D1-02FC59D004E7}"/>
                </a:ext>
              </a:extLst>
            </p:cNvPr>
            <p:cNvSpPr/>
            <p:nvPr/>
          </p:nvSpPr>
          <p:spPr>
            <a:xfrm>
              <a:off x="9460238" y="4098171"/>
              <a:ext cx="969464" cy="1030778"/>
            </a:xfrm>
            <a:prstGeom prst="rect">
              <a:avLst/>
            </a:prstGeom>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b="1" dirty="0"/>
                <a:t>Model Testing</a:t>
              </a:r>
            </a:p>
          </p:txBody>
        </p:sp>
        <p:sp>
          <p:nvSpPr>
            <p:cNvPr id="13" name="Rectangle 12">
              <a:extLst>
                <a:ext uri="{FF2B5EF4-FFF2-40B4-BE49-F238E27FC236}">
                  <a16:creationId xmlns="" xmlns:a16="http://schemas.microsoft.com/office/drawing/2014/main" id="{9D86E9EF-8911-49DE-B8AD-7F50993524C9}"/>
                </a:ext>
              </a:extLst>
            </p:cNvPr>
            <p:cNvSpPr/>
            <p:nvPr/>
          </p:nvSpPr>
          <p:spPr>
            <a:xfrm>
              <a:off x="10778441" y="4143891"/>
              <a:ext cx="908777" cy="955965"/>
            </a:xfrm>
            <a:prstGeom prst="rect">
              <a:avLst/>
            </a:prstGeom>
            <a:ln w="38100">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b="1" dirty="0"/>
                <a:t>Result Analysis</a:t>
              </a:r>
            </a:p>
          </p:txBody>
        </p:sp>
        <p:cxnSp>
          <p:nvCxnSpPr>
            <p:cNvPr id="14" name="Straight Arrow Connector 13">
              <a:extLst>
                <a:ext uri="{FF2B5EF4-FFF2-40B4-BE49-F238E27FC236}">
                  <a16:creationId xmlns="" xmlns:a16="http://schemas.microsoft.com/office/drawing/2014/main" id="{A6D6DBC2-3B0F-4D20-9B42-24195A508C8C}"/>
                </a:ext>
              </a:extLst>
            </p:cNvPr>
            <p:cNvCxnSpPr>
              <a:cxnSpLocks/>
              <a:stCxn id="4" idx="6"/>
              <a:endCxn id="5" idx="1"/>
            </p:cNvCxnSpPr>
            <p:nvPr/>
          </p:nvCxnSpPr>
          <p:spPr>
            <a:xfrm>
              <a:off x="1762298" y="4621876"/>
              <a:ext cx="311211"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 xmlns:a16="http://schemas.microsoft.com/office/drawing/2014/main" id="{46816F0F-094A-4499-99A0-0C95C727516E}"/>
                </a:ext>
              </a:extLst>
            </p:cNvPr>
            <p:cNvCxnSpPr>
              <a:cxnSpLocks/>
              <a:stCxn id="5" idx="3"/>
              <a:endCxn id="8" idx="1"/>
            </p:cNvCxnSpPr>
            <p:nvPr/>
          </p:nvCxnSpPr>
          <p:spPr>
            <a:xfrm flipV="1">
              <a:off x="3091384" y="4621875"/>
              <a:ext cx="395807" cy="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 xmlns:a16="http://schemas.microsoft.com/office/drawing/2014/main" id="{D4C23CF0-7559-4171-9434-52DDD087DAC5}"/>
                </a:ext>
              </a:extLst>
            </p:cNvPr>
            <p:cNvCxnSpPr>
              <a:cxnSpLocks/>
              <a:stCxn id="8" idx="3"/>
              <a:endCxn id="9" idx="1"/>
            </p:cNvCxnSpPr>
            <p:nvPr/>
          </p:nvCxnSpPr>
          <p:spPr>
            <a:xfrm flipV="1">
              <a:off x="5241176" y="4613560"/>
              <a:ext cx="395807" cy="831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 xmlns:a16="http://schemas.microsoft.com/office/drawing/2014/main" id="{D79E1474-BA91-41D2-9082-9762563C1B3B}"/>
                </a:ext>
              </a:extLst>
            </p:cNvPr>
            <p:cNvCxnSpPr>
              <a:cxnSpLocks/>
              <a:stCxn id="9" idx="3"/>
              <a:endCxn id="11" idx="1"/>
            </p:cNvCxnSpPr>
            <p:nvPr/>
          </p:nvCxnSpPr>
          <p:spPr>
            <a:xfrm>
              <a:off x="7119418" y="4613560"/>
              <a:ext cx="341472" cy="831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 xmlns:a16="http://schemas.microsoft.com/office/drawing/2014/main" id="{39C18994-B446-4C11-A587-EE611E731F3A}"/>
                </a:ext>
              </a:extLst>
            </p:cNvPr>
            <p:cNvCxnSpPr>
              <a:cxnSpLocks/>
              <a:stCxn id="11" idx="3"/>
              <a:endCxn id="12" idx="1"/>
            </p:cNvCxnSpPr>
            <p:nvPr/>
          </p:nvCxnSpPr>
          <p:spPr>
            <a:xfrm flipV="1">
              <a:off x="9013116" y="4613560"/>
              <a:ext cx="447122" cy="831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 xmlns:a16="http://schemas.microsoft.com/office/drawing/2014/main" id="{22DF4EF5-975D-4020-BFEE-799973B93DE0}"/>
                </a:ext>
              </a:extLst>
            </p:cNvPr>
            <p:cNvCxnSpPr>
              <a:cxnSpLocks/>
              <a:stCxn id="12" idx="3"/>
              <a:endCxn id="13" idx="1"/>
            </p:cNvCxnSpPr>
            <p:nvPr/>
          </p:nvCxnSpPr>
          <p:spPr>
            <a:xfrm>
              <a:off x="10429702" y="4613560"/>
              <a:ext cx="348739" cy="831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xmlns="" val="35692847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503869" y="978477"/>
            <a:ext cx="10728960" cy="1144224"/>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b="1" dirty="0">
                <a:latin typeface="Book Antiqua" panose="02040602050305030304" pitchFamily="18" charset="0"/>
              </a:rPr>
              <a:t>Data</a:t>
            </a:r>
          </a:p>
          <a:p>
            <a:pPr marL="800100" lvl="1" indent="-342900" algn="just">
              <a:lnSpc>
                <a:spcPct val="150000"/>
              </a:lnSpc>
              <a:buFont typeface="Arial" panose="020B0604020202020204" pitchFamily="34" charset="0"/>
              <a:buChar char="•"/>
            </a:pPr>
            <a:r>
              <a:rPr lang="en-US" sz="2400" dirty="0">
                <a:solidFill>
                  <a:srgbClr val="FF0000"/>
                </a:solidFill>
                <a:latin typeface="Book Antiqua" panose="02040602050305030304" pitchFamily="18" charset="0"/>
              </a:rPr>
              <a:t>Data is assumed to be tabular</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51461" y="126305"/>
            <a:ext cx="7296150" cy="523220"/>
          </a:xfrm>
          <a:prstGeom prst="rect">
            <a:avLst/>
          </a:prstGeom>
          <a:noFill/>
        </p:spPr>
        <p:txBody>
          <a:bodyPr wrap="square">
            <a:spAutoFit/>
          </a:bodyPr>
          <a:lstStyle/>
          <a:p>
            <a:pPr algn="l"/>
            <a:r>
              <a:rPr lang="en-US" sz="2800" b="1" dirty="0">
                <a:latin typeface="Book Antiqua" panose="02040602050305030304" pitchFamily="18" charset="0"/>
              </a:rPr>
              <a:t>Fundamentals of Machine Learning</a:t>
            </a:r>
          </a:p>
        </p:txBody>
      </p:sp>
      <p:pic>
        <p:nvPicPr>
          <p:cNvPr id="15" name="Picture 14">
            <a:extLst>
              <a:ext uri="{FF2B5EF4-FFF2-40B4-BE49-F238E27FC236}">
                <a16:creationId xmlns="" xmlns:a16="http://schemas.microsoft.com/office/drawing/2014/main" id="{66D517F3-26B6-4ABD-A90A-013265C73E6F}"/>
              </a:ext>
            </a:extLst>
          </p:cNvPr>
          <p:cNvPicPr>
            <a:picLocks noChangeAspect="1"/>
          </p:cNvPicPr>
          <p:nvPr/>
        </p:nvPicPr>
        <p:blipFill>
          <a:blip r:embed="rId2"/>
          <a:stretch>
            <a:fillRect/>
          </a:stretch>
        </p:blipFill>
        <p:spPr>
          <a:xfrm>
            <a:off x="2288064" y="3166407"/>
            <a:ext cx="9176226" cy="2410951"/>
          </a:xfrm>
          <a:prstGeom prst="rect">
            <a:avLst/>
          </a:prstGeom>
        </p:spPr>
      </p:pic>
      <p:sp>
        <p:nvSpPr>
          <p:cNvPr id="17" name="Callout: Bent Line with No Border 16">
            <a:extLst>
              <a:ext uri="{FF2B5EF4-FFF2-40B4-BE49-F238E27FC236}">
                <a16:creationId xmlns="" xmlns:a16="http://schemas.microsoft.com/office/drawing/2014/main" id="{CEBF3CED-CE57-484A-9D23-53C1E79A7E1A}"/>
              </a:ext>
            </a:extLst>
          </p:cNvPr>
          <p:cNvSpPr/>
          <p:nvPr/>
        </p:nvSpPr>
        <p:spPr>
          <a:xfrm rot="10800000">
            <a:off x="1192695" y="4395515"/>
            <a:ext cx="692655" cy="1144224"/>
          </a:xfrm>
          <a:prstGeom prst="callout2">
            <a:avLst>
              <a:gd name="adj1" fmla="val 18750"/>
              <a:gd name="adj2" fmla="val -8333"/>
              <a:gd name="adj3" fmla="val 18750"/>
              <a:gd name="adj4" fmla="val -16667"/>
              <a:gd name="adj5" fmla="val 113369"/>
              <a:gd name="adj6" fmla="val -105499"/>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vert="vert" rtlCol="0" anchor="ctr"/>
          <a:lstStyle/>
          <a:p>
            <a:pPr algn="ctr"/>
            <a:r>
              <a:rPr lang="en-US" b="1" dirty="0">
                <a:solidFill>
                  <a:srgbClr val="FF0000"/>
                </a:solidFill>
              </a:rPr>
              <a:t>One instance</a:t>
            </a:r>
          </a:p>
        </p:txBody>
      </p:sp>
      <p:sp>
        <p:nvSpPr>
          <p:cNvPr id="26" name="Callout: Bent Line with No Border 25">
            <a:extLst>
              <a:ext uri="{FF2B5EF4-FFF2-40B4-BE49-F238E27FC236}">
                <a16:creationId xmlns="" xmlns:a16="http://schemas.microsoft.com/office/drawing/2014/main" id="{12F9FF5A-D0FF-4376-9809-0B394816FFF6}"/>
              </a:ext>
            </a:extLst>
          </p:cNvPr>
          <p:cNvSpPr/>
          <p:nvPr/>
        </p:nvSpPr>
        <p:spPr>
          <a:xfrm rot="16200000">
            <a:off x="8541528" y="1237080"/>
            <a:ext cx="692655" cy="1078587"/>
          </a:xfrm>
          <a:prstGeom prst="callout2">
            <a:avLst>
              <a:gd name="adj1" fmla="val 18750"/>
              <a:gd name="adj2" fmla="val -8333"/>
              <a:gd name="adj3" fmla="val 18750"/>
              <a:gd name="adj4" fmla="val -16667"/>
              <a:gd name="adj5" fmla="val -101470"/>
              <a:gd name="adj6" fmla="val -177506"/>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vert="vert" rtlCol="0" anchor="ctr"/>
          <a:lstStyle/>
          <a:p>
            <a:pPr algn="ctr"/>
            <a:r>
              <a:rPr lang="en-US" b="1" dirty="0">
                <a:solidFill>
                  <a:srgbClr val="FF0000"/>
                </a:solidFill>
              </a:rPr>
              <a:t>One Feature</a:t>
            </a:r>
          </a:p>
        </p:txBody>
      </p:sp>
      <p:sp>
        <p:nvSpPr>
          <p:cNvPr id="28" name="TextBox 27">
            <a:extLst>
              <a:ext uri="{FF2B5EF4-FFF2-40B4-BE49-F238E27FC236}">
                <a16:creationId xmlns="" xmlns:a16="http://schemas.microsoft.com/office/drawing/2014/main" id="{32B83DAA-C1DA-40ED-B112-C5822855BE38}"/>
              </a:ext>
            </a:extLst>
          </p:cNvPr>
          <p:cNvSpPr txBox="1"/>
          <p:nvPr/>
        </p:nvSpPr>
        <p:spPr>
          <a:xfrm>
            <a:off x="1885351" y="6085364"/>
            <a:ext cx="9347478" cy="646331"/>
          </a:xfrm>
          <a:prstGeom prst="rect">
            <a:avLst/>
          </a:prstGeom>
          <a:noFill/>
        </p:spPr>
        <p:txBody>
          <a:bodyPr wrap="square">
            <a:spAutoFit/>
          </a:bodyPr>
          <a:lstStyle/>
          <a:p>
            <a:r>
              <a:rPr lang="en-US" sz="1800" dirty="0">
                <a:effectLst/>
                <a:latin typeface="+mj-lt"/>
                <a:ea typeface="Arial" panose="020B0604020202020204" pitchFamily="34" charset="0"/>
              </a:rPr>
              <a:t>Source: </a:t>
            </a:r>
            <a:r>
              <a:rPr lang="en-US" sz="1800" dirty="0" err="1">
                <a:effectLst/>
                <a:latin typeface="+mj-lt"/>
                <a:ea typeface="Arial" panose="020B0604020202020204" pitchFamily="34" charset="0"/>
              </a:rPr>
              <a:t>Deisenroth</a:t>
            </a:r>
            <a:r>
              <a:rPr lang="en-US" sz="1800" dirty="0">
                <a:effectLst/>
                <a:latin typeface="+mj-lt"/>
                <a:ea typeface="Arial" panose="020B0604020202020204" pitchFamily="34" charset="0"/>
              </a:rPr>
              <a:t>, Marc Peter, A. Aldo Faisal, and Cheng Soon Ong. Mathematics for machine  learning. Cambridge University Press, 2020</a:t>
            </a:r>
            <a:endParaRPr lang="en-US" dirty="0"/>
          </a:p>
        </p:txBody>
      </p:sp>
    </p:spTree>
    <p:extLst>
      <p:ext uri="{BB962C8B-B14F-4D97-AF65-F5344CB8AC3E}">
        <p14:creationId xmlns:p14="http://schemas.microsoft.com/office/powerpoint/2010/main" xmlns="" val="9342313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370865" y="457069"/>
            <a:ext cx="10728960" cy="4100353"/>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b="1" dirty="0">
                <a:latin typeface="Book Antiqua" panose="02040602050305030304" pitchFamily="18" charset="0"/>
              </a:rPr>
              <a:t>Data</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Data is assumed to be tabular</a:t>
            </a:r>
          </a:p>
          <a:p>
            <a:pPr marL="800100" lvl="1" indent="-342900" algn="just">
              <a:lnSpc>
                <a:spcPct val="150000"/>
              </a:lnSpc>
              <a:buFont typeface="Arial" panose="020B0604020202020204" pitchFamily="34" charset="0"/>
              <a:buChar char="•"/>
            </a:pPr>
            <a:r>
              <a:rPr lang="en-US" sz="2400" dirty="0">
                <a:solidFill>
                  <a:srgbClr val="FF0000"/>
                </a:solidFill>
                <a:latin typeface="Book Antiqua" panose="02040602050305030304" pitchFamily="18" charset="0"/>
              </a:rPr>
              <a:t>Data should be represented adequately in a numerical format</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Each input </a:t>
            </a:r>
            <a:r>
              <a:rPr lang="en-US" sz="3200" dirty="0" err="1">
                <a:solidFill>
                  <a:srgbClr val="FF0000"/>
                </a:solidFill>
                <a:latin typeface="Book Antiqua" panose="02040602050305030304" pitchFamily="18" charset="0"/>
              </a:rPr>
              <a:t>x</a:t>
            </a:r>
            <a:r>
              <a:rPr lang="en-US" sz="3200" baseline="-25000" dirty="0" err="1">
                <a:solidFill>
                  <a:srgbClr val="FF0000"/>
                </a:solidFill>
                <a:latin typeface="Book Antiqua" panose="02040602050305030304" pitchFamily="18" charset="0"/>
              </a:rPr>
              <a:t>n</a:t>
            </a:r>
            <a:r>
              <a:rPr lang="en-US" sz="2400" dirty="0">
                <a:latin typeface="Book Antiqua" panose="02040602050305030304" pitchFamily="18" charset="0"/>
              </a:rPr>
              <a:t> is a D-dimensional vector of real numbers, which are called </a:t>
            </a:r>
            <a:r>
              <a:rPr lang="en-US" sz="2400" dirty="0">
                <a:solidFill>
                  <a:srgbClr val="FF0000"/>
                </a:solidFill>
                <a:latin typeface="Book Antiqua" panose="02040602050305030304" pitchFamily="18" charset="0"/>
              </a:rPr>
              <a:t>features</a:t>
            </a:r>
            <a:r>
              <a:rPr lang="en-US" sz="2400" dirty="0">
                <a:latin typeface="Book Antiqua" panose="02040602050305030304" pitchFamily="18" charset="0"/>
              </a:rPr>
              <a:t>, </a:t>
            </a:r>
            <a:r>
              <a:rPr lang="en-US" sz="2400" dirty="0">
                <a:solidFill>
                  <a:srgbClr val="FF0000"/>
                </a:solidFill>
                <a:latin typeface="Book Antiqua" panose="02040602050305030304" pitchFamily="18" charset="0"/>
              </a:rPr>
              <a:t>attributes</a:t>
            </a:r>
            <a:r>
              <a:rPr lang="en-US" sz="2400" dirty="0">
                <a:latin typeface="Book Antiqua" panose="02040602050305030304" pitchFamily="18" charset="0"/>
              </a:rPr>
              <a:t>, or </a:t>
            </a:r>
            <a:r>
              <a:rPr lang="en-US" sz="2400" dirty="0">
                <a:solidFill>
                  <a:srgbClr val="FF0000"/>
                </a:solidFill>
                <a:latin typeface="Book Antiqua" panose="02040602050305030304" pitchFamily="18" charset="0"/>
              </a:rPr>
              <a:t>covariates</a:t>
            </a:r>
            <a:r>
              <a:rPr lang="en-US" sz="2400" dirty="0">
                <a:latin typeface="Book Antiqua" panose="02040602050305030304" pitchFamily="18" charset="0"/>
              </a:rPr>
              <a:t>. </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Representing data as vectors </a:t>
            </a:r>
            <a:r>
              <a:rPr lang="en-US" sz="2400" dirty="0" err="1">
                <a:solidFill>
                  <a:srgbClr val="FF0000"/>
                </a:solidFill>
                <a:latin typeface="Book Antiqua" panose="02040602050305030304" pitchFamily="18" charset="0"/>
              </a:rPr>
              <a:t>x</a:t>
            </a:r>
            <a:r>
              <a:rPr lang="en-US" sz="2400" baseline="-25000" dirty="0" err="1">
                <a:solidFill>
                  <a:srgbClr val="FF0000"/>
                </a:solidFill>
                <a:latin typeface="Book Antiqua" panose="02040602050305030304" pitchFamily="18" charset="0"/>
              </a:rPr>
              <a:t>n</a:t>
            </a:r>
            <a:r>
              <a:rPr lang="en-US" sz="2400" dirty="0">
                <a:latin typeface="Book Antiqua" panose="02040602050305030304" pitchFamily="18" charset="0"/>
              </a:rPr>
              <a:t> allows us to use concepts from </a:t>
            </a:r>
            <a:r>
              <a:rPr lang="en-US" sz="2400" dirty="0">
                <a:solidFill>
                  <a:srgbClr val="FF0000"/>
                </a:solidFill>
                <a:latin typeface="Book Antiqua" panose="02040602050305030304" pitchFamily="18" charset="0"/>
              </a:rPr>
              <a:t>linear algebra</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51461" y="126305"/>
            <a:ext cx="7296150" cy="523220"/>
          </a:xfrm>
          <a:prstGeom prst="rect">
            <a:avLst/>
          </a:prstGeom>
          <a:noFill/>
        </p:spPr>
        <p:txBody>
          <a:bodyPr wrap="square">
            <a:spAutoFit/>
          </a:bodyPr>
          <a:lstStyle/>
          <a:p>
            <a:pPr algn="l"/>
            <a:r>
              <a:rPr lang="en-US" sz="2800" b="1" dirty="0">
                <a:latin typeface="Book Antiqua" panose="02040602050305030304" pitchFamily="18" charset="0"/>
              </a:rPr>
              <a:t>Fundamentals of Machine Learning</a:t>
            </a:r>
          </a:p>
        </p:txBody>
      </p:sp>
      <p:sp>
        <p:nvSpPr>
          <p:cNvPr id="28" name="TextBox 27">
            <a:extLst>
              <a:ext uri="{FF2B5EF4-FFF2-40B4-BE49-F238E27FC236}">
                <a16:creationId xmlns="" xmlns:a16="http://schemas.microsoft.com/office/drawing/2014/main" id="{32B83DAA-C1DA-40ED-B112-C5822855BE38}"/>
              </a:ext>
            </a:extLst>
          </p:cNvPr>
          <p:cNvSpPr txBox="1"/>
          <p:nvPr/>
        </p:nvSpPr>
        <p:spPr>
          <a:xfrm>
            <a:off x="1885351" y="6201739"/>
            <a:ext cx="9347478" cy="646331"/>
          </a:xfrm>
          <a:prstGeom prst="rect">
            <a:avLst/>
          </a:prstGeom>
          <a:noFill/>
        </p:spPr>
        <p:txBody>
          <a:bodyPr wrap="square">
            <a:spAutoFit/>
          </a:bodyPr>
          <a:lstStyle/>
          <a:p>
            <a:r>
              <a:rPr lang="en-US" sz="1800" dirty="0">
                <a:effectLst/>
                <a:latin typeface="+mj-lt"/>
                <a:ea typeface="Arial" panose="020B0604020202020204" pitchFamily="34" charset="0"/>
              </a:rPr>
              <a:t>Source: </a:t>
            </a:r>
            <a:r>
              <a:rPr lang="en-US" sz="1800" dirty="0" err="1">
                <a:effectLst/>
                <a:latin typeface="+mj-lt"/>
                <a:ea typeface="Arial" panose="020B0604020202020204" pitchFamily="34" charset="0"/>
              </a:rPr>
              <a:t>Deisenroth</a:t>
            </a:r>
            <a:r>
              <a:rPr lang="en-US" sz="1800" dirty="0">
                <a:effectLst/>
                <a:latin typeface="+mj-lt"/>
                <a:ea typeface="Arial" panose="020B0604020202020204" pitchFamily="34" charset="0"/>
              </a:rPr>
              <a:t>, Marc Peter, A. Aldo Faisal, and Cheng Soon Ong. Mathematics for machine  learning. Cambridge University Press, 2020</a:t>
            </a:r>
            <a:endParaRPr lang="en-US" dirty="0"/>
          </a:p>
        </p:txBody>
      </p:sp>
      <p:pic>
        <p:nvPicPr>
          <p:cNvPr id="3" name="Picture 2">
            <a:extLst>
              <a:ext uri="{FF2B5EF4-FFF2-40B4-BE49-F238E27FC236}">
                <a16:creationId xmlns="" xmlns:a16="http://schemas.microsoft.com/office/drawing/2014/main" id="{DD1D6C7C-1234-442A-AECC-3726FACC5D3E}"/>
              </a:ext>
            </a:extLst>
          </p:cNvPr>
          <p:cNvPicPr>
            <a:picLocks noChangeAspect="1"/>
          </p:cNvPicPr>
          <p:nvPr/>
        </p:nvPicPr>
        <p:blipFill rotWithShape="1">
          <a:blip r:embed="rId2"/>
          <a:srcRect b="15855"/>
          <a:stretch/>
        </p:blipFill>
        <p:spPr>
          <a:xfrm>
            <a:off x="3578042" y="4193601"/>
            <a:ext cx="7939138" cy="1908688"/>
          </a:xfrm>
          <a:prstGeom prst="rect">
            <a:avLst/>
          </a:prstGeom>
        </p:spPr>
      </p:pic>
    </p:spTree>
    <p:extLst>
      <p:ext uri="{BB962C8B-B14F-4D97-AF65-F5344CB8AC3E}">
        <p14:creationId xmlns:p14="http://schemas.microsoft.com/office/powerpoint/2010/main" xmlns="" val="24545248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731520" y="1051784"/>
            <a:ext cx="10728960" cy="5023683"/>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dirty="0">
                <a:solidFill>
                  <a:srgbClr val="FF0000"/>
                </a:solidFill>
                <a:latin typeface="Book Antiqua" panose="02040602050305030304" pitchFamily="18" charset="0"/>
              </a:rPr>
              <a:t>Models as a Functions / Probability Distributions</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After an appropriate vector representation of data, we have to construct a predictive function (known as a predictor).</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Predictor can be taken as a function or as a probabilistic model</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A </a:t>
            </a:r>
            <a:r>
              <a:rPr lang="en-US" sz="2400" dirty="0">
                <a:solidFill>
                  <a:srgbClr val="FF0000"/>
                </a:solidFill>
                <a:latin typeface="Book Antiqua" panose="02040602050305030304" pitchFamily="18" charset="0"/>
              </a:rPr>
              <a:t>predictor as a function </a:t>
            </a:r>
            <a:r>
              <a:rPr lang="en-US" sz="2400" dirty="0">
                <a:solidFill>
                  <a:srgbClr val="000000"/>
                </a:solidFill>
                <a:latin typeface="Book Antiqua" panose="02040602050305030304" pitchFamily="18" charset="0"/>
              </a:rPr>
              <a:t>produces an output for a given input example (vector of features)</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In case of uncertainty, predictors are used as a probabilistic model</a:t>
            </a:r>
          </a:p>
          <a:p>
            <a:pPr marL="800100" lvl="1" indent="-342900" algn="just">
              <a:lnSpc>
                <a:spcPct val="150000"/>
              </a:lnSpc>
              <a:buFont typeface="Arial" panose="020B0604020202020204" pitchFamily="34" charset="0"/>
              <a:buChar char="•"/>
            </a:pPr>
            <a:endParaRPr lang="en-US" sz="2400" dirty="0">
              <a:solidFill>
                <a:srgbClr val="000000"/>
              </a:solidFill>
              <a:latin typeface="Book Antiqua" panose="02040602050305030304" pitchFamily="18" charset="0"/>
            </a:endParaRPr>
          </a:p>
          <a:p>
            <a:pPr marL="1257300" lvl="2" indent="-342900" algn="just">
              <a:lnSpc>
                <a:spcPct val="150000"/>
              </a:lnSpc>
              <a:buFont typeface="Arial" panose="020B0604020202020204" pitchFamily="34" charset="0"/>
              <a:buChar char="•"/>
            </a:pPr>
            <a:endParaRPr lang="en-US" sz="2400" dirty="0">
              <a:solidFill>
                <a:srgbClr val="FF0000"/>
              </a:solidFill>
              <a:latin typeface="Book Antiqua" panose="02040602050305030304" pitchFamily="18" charset="0"/>
            </a:endParaRP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34835" y="408939"/>
            <a:ext cx="7296150" cy="523220"/>
          </a:xfrm>
          <a:prstGeom prst="rect">
            <a:avLst/>
          </a:prstGeom>
          <a:noFill/>
        </p:spPr>
        <p:txBody>
          <a:bodyPr wrap="square">
            <a:spAutoFit/>
          </a:bodyPr>
          <a:lstStyle/>
          <a:p>
            <a:pPr algn="l"/>
            <a:r>
              <a:rPr lang="en-US" sz="2800" b="1" dirty="0">
                <a:latin typeface="Book Antiqua" panose="02040602050305030304" pitchFamily="18" charset="0"/>
              </a:rPr>
              <a:t>Fundamentals of Machine Learning</a:t>
            </a:r>
          </a:p>
        </p:txBody>
      </p:sp>
    </p:spTree>
    <p:extLst>
      <p:ext uri="{BB962C8B-B14F-4D97-AF65-F5344CB8AC3E}">
        <p14:creationId xmlns:p14="http://schemas.microsoft.com/office/powerpoint/2010/main" xmlns="" val="1980549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 xmlns:a16="http://schemas.microsoft.com/office/drawing/2014/main" id="{75E79D98-77BB-4614-9F5B-C71A61FF14FB}"/>
              </a:ext>
            </a:extLst>
          </p:cNvPr>
          <p:cNvSpPr txBox="1">
            <a:spLocks/>
          </p:cNvSpPr>
          <p:nvPr/>
        </p:nvSpPr>
        <p:spPr>
          <a:xfrm>
            <a:off x="223752" y="83127"/>
            <a:ext cx="7202456" cy="351806"/>
          </a:xfrm>
          <a:prstGeom prst="rect">
            <a:avLst/>
          </a:prstGeom>
        </p:spPr>
        <p:txBody>
          <a:bodyPr vert="horz" lIns="68580" tIns="34290" rIns="68580" bIns="34290" rtlCol="0" anchor="t">
            <a:noAutofit/>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US" sz="3300" b="1" dirty="0"/>
              <a:t>Course Outline</a:t>
            </a:r>
            <a:endParaRPr lang="en-IN" sz="3300" b="1" dirty="0"/>
          </a:p>
        </p:txBody>
      </p:sp>
      <p:sp>
        <p:nvSpPr>
          <p:cNvPr id="2" name="Slide Number Placeholder 1">
            <a:extLst>
              <a:ext uri="{FF2B5EF4-FFF2-40B4-BE49-F238E27FC236}">
                <a16:creationId xmlns="" xmlns:a16="http://schemas.microsoft.com/office/drawing/2014/main" id="{79C31738-2CC6-4116-9203-CA925B399D5E}"/>
              </a:ext>
            </a:extLst>
          </p:cNvPr>
          <p:cNvSpPr>
            <a:spLocks noGrp="1"/>
          </p:cNvSpPr>
          <p:nvPr>
            <p:ph type="sldNum" sz="quarter" idx="4294967295"/>
          </p:nvPr>
        </p:nvSpPr>
        <p:spPr>
          <a:xfrm>
            <a:off x="11609388" y="6362700"/>
            <a:ext cx="582612" cy="365125"/>
          </a:xfrm>
        </p:spPr>
        <p:txBody>
          <a:bodyPr/>
          <a:lstStyle/>
          <a:p>
            <a:fld id="{BBD0BF76-E763-4964-B6E3-972F78D927E1}" type="slidenum">
              <a:rPr lang="en-IN" smtClean="0"/>
              <a:pPr/>
              <a:t>4</a:t>
            </a:fld>
            <a:endParaRPr lang="en-IN"/>
          </a:p>
        </p:txBody>
      </p:sp>
      <p:graphicFrame>
        <p:nvGraphicFramePr>
          <p:cNvPr id="9" name="Table 8">
            <a:extLst>
              <a:ext uri="{FF2B5EF4-FFF2-40B4-BE49-F238E27FC236}">
                <a16:creationId xmlns="" xmlns:a16="http://schemas.microsoft.com/office/drawing/2014/main" id="{D9097044-D641-4629-81B0-E840C3F46D5C}"/>
              </a:ext>
            </a:extLst>
          </p:cNvPr>
          <p:cNvGraphicFramePr>
            <a:graphicFrameLocks noGrp="1"/>
          </p:cNvGraphicFramePr>
          <p:nvPr>
            <p:extLst>
              <p:ext uri="{D42A27DB-BD31-4B8C-83A1-F6EECF244321}">
                <p14:modId xmlns:p14="http://schemas.microsoft.com/office/powerpoint/2010/main" xmlns="" val="2222516061"/>
              </p:ext>
            </p:extLst>
          </p:nvPr>
        </p:nvGraphicFramePr>
        <p:xfrm>
          <a:off x="443345" y="1111845"/>
          <a:ext cx="11074398" cy="4342972"/>
        </p:xfrm>
        <a:graphic>
          <a:graphicData uri="http://schemas.openxmlformats.org/drawingml/2006/table">
            <a:tbl>
              <a:tblPr>
                <a:tableStyleId>{D7AC3CCA-C797-4891-BE02-D94E43425B78}</a:tableStyleId>
              </a:tblPr>
              <a:tblGrid>
                <a:gridCol w="1204117">
                  <a:extLst>
                    <a:ext uri="{9D8B030D-6E8A-4147-A177-3AD203B41FA5}">
                      <a16:colId xmlns="" xmlns:a16="http://schemas.microsoft.com/office/drawing/2014/main" val="618825590"/>
                    </a:ext>
                  </a:extLst>
                </a:gridCol>
                <a:gridCol w="2157830">
                  <a:extLst>
                    <a:ext uri="{9D8B030D-6E8A-4147-A177-3AD203B41FA5}">
                      <a16:colId xmlns="" xmlns:a16="http://schemas.microsoft.com/office/drawing/2014/main" val="969303263"/>
                    </a:ext>
                  </a:extLst>
                </a:gridCol>
                <a:gridCol w="6019501">
                  <a:extLst>
                    <a:ext uri="{9D8B030D-6E8A-4147-A177-3AD203B41FA5}">
                      <a16:colId xmlns="" xmlns:a16="http://schemas.microsoft.com/office/drawing/2014/main" val="3643986836"/>
                    </a:ext>
                  </a:extLst>
                </a:gridCol>
                <a:gridCol w="1692950">
                  <a:extLst>
                    <a:ext uri="{9D8B030D-6E8A-4147-A177-3AD203B41FA5}">
                      <a16:colId xmlns="" xmlns:a16="http://schemas.microsoft.com/office/drawing/2014/main" val="3861728593"/>
                    </a:ext>
                  </a:extLst>
                </a:gridCol>
              </a:tblGrid>
              <a:tr h="407115">
                <a:tc>
                  <a:txBody>
                    <a:bodyPr/>
                    <a:lstStyle/>
                    <a:p>
                      <a:pPr marL="0" marR="0" algn="ctr">
                        <a:lnSpc>
                          <a:spcPct val="115000"/>
                        </a:lnSpc>
                        <a:spcBef>
                          <a:spcPts val="0"/>
                        </a:spcBef>
                        <a:spcAft>
                          <a:spcPts val="0"/>
                        </a:spcAft>
                      </a:pPr>
                      <a:r>
                        <a:rPr lang="en-US" sz="1800" b="1" dirty="0">
                          <a:effectLst/>
                        </a:rPr>
                        <a:t>Module </a:t>
                      </a:r>
                    </a:p>
                  </a:txBody>
                  <a:tcPr marL="41167" marR="41167" marT="41167" marB="41167">
                    <a:noFill/>
                  </a:tcPr>
                </a:tc>
                <a:tc>
                  <a:txBody>
                    <a:bodyPr/>
                    <a:lstStyle/>
                    <a:p>
                      <a:pPr marL="71120" marR="0" algn="ctr">
                        <a:lnSpc>
                          <a:spcPct val="115000"/>
                        </a:lnSpc>
                        <a:spcBef>
                          <a:spcPts val="0"/>
                        </a:spcBef>
                        <a:spcAft>
                          <a:spcPts val="0"/>
                        </a:spcAft>
                      </a:pPr>
                      <a:r>
                        <a:rPr lang="en-US" sz="1800" b="1" dirty="0">
                          <a:effectLst/>
                        </a:rPr>
                        <a:t>Title of the  </a:t>
                      </a:r>
                    </a:p>
                    <a:p>
                      <a:pPr marL="80645" marR="0" algn="ctr">
                        <a:lnSpc>
                          <a:spcPct val="115000"/>
                        </a:lnSpc>
                        <a:spcBef>
                          <a:spcPts val="60"/>
                        </a:spcBef>
                        <a:spcAft>
                          <a:spcPts val="0"/>
                        </a:spcAft>
                      </a:pPr>
                      <a:r>
                        <a:rPr lang="en-US" sz="1800" b="1" dirty="0">
                          <a:effectLst/>
                        </a:rPr>
                        <a:t>Module</a:t>
                      </a:r>
                      <a:endParaRPr lang="en-US" sz="1800" b="1"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71120" marR="0" algn="ctr">
                        <a:lnSpc>
                          <a:spcPct val="115000"/>
                        </a:lnSpc>
                        <a:spcBef>
                          <a:spcPts val="0"/>
                        </a:spcBef>
                        <a:spcAft>
                          <a:spcPts val="0"/>
                        </a:spcAft>
                      </a:pPr>
                      <a:r>
                        <a:rPr lang="en-US" sz="1800" b="1" dirty="0">
                          <a:effectLst/>
                        </a:rPr>
                        <a:t>Topics in the Module </a:t>
                      </a:r>
                      <a:endParaRPr lang="en-US" sz="1800" b="1" dirty="0">
                        <a:effectLst/>
                        <a:latin typeface="Arial" panose="020B0604020202020204" pitchFamily="34" charset="0"/>
                        <a:ea typeface="Arial" panose="020B0604020202020204" pitchFamily="34" charset="0"/>
                      </a:endParaRPr>
                    </a:p>
                  </a:txBody>
                  <a:tcPr marL="41167" marR="41167" marT="41167" marB="41167">
                    <a:noFill/>
                  </a:tcPr>
                </a:tc>
                <a:tc>
                  <a:txBody>
                    <a:bodyPr/>
                    <a:lstStyle/>
                    <a:p>
                      <a:pPr marL="0" marR="0" algn="ctr">
                        <a:lnSpc>
                          <a:spcPct val="115000"/>
                        </a:lnSpc>
                        <a:spcBef>
                          <a:spcPts val="0"/>
                        </a:spcBef>
                        <a:spcAft>
                          <a:spcPts val="0"/>
                        </a:spcAft>
                      </a:pPr>
                      <a:r>
                        <a:rPr lang="en-US" sz="1800" b="1" dirty="0">
                          <a:effectLst/>
                        </a:rPr>
                        <a:t>No. of  </a:t>
                      </a:r>
                    </a:p>
                    <a:p>
                      <a:pPr marL="132080" marR="82550" indent="-1270" algn="ctr">
                        <a:lnSpc>
                          <a:spcPct val="101000"/>
                        </a:lnSpc>
                        <a:spcBef>
                          <a:spcPts val="60"/>
                        </a:spcBef>
                        <a:spcAft>
                          <a:spcPts val="0"/>
                        </a:spcAft>
                      </a:pPr>
                      <a:r>
                        <a:rPr lang="en-US" sz="1800" b="1" dirty="0">
                          <a:effectLst/>
                        </a:rPr>
                        <a:t>Lectures</a:t>
                      </a:r>
                      <a:endParaRPr lang="en-US" sz="1800" b="1" dirty="0">
                        <a:effectLst/>
                        <a:latin typeface="Arial" panose="020B0604020202020204" pitchFamily="34" charset="0"/>
                        <a:ea typeface="Arial" panose="020B0604020202020204" pitchFamily="34" charset="0"/>
                      </a:endParaRPr>
                    </a:p>
                  </a:txBody>
                  <a:tcPr marL="41167" marR="41167" marT="41167" marB="41167">
                    <a:noFill/>
                  </a:tcPr>
                </a:tc>
                <a:extLst>
                  <a:ext uri="{0D108BD9-81ED-4DB2-BD59-A6C34878D82A}">
                    <a16:rowId xmlns="" xmlns:a16="http://schemas.microsoft.com/office/drawing/2014/main" val="2105272421"/>
                  </a:ext>
                </a:extLst>
              </a:tr>
              <a:tr h="940516">
                <a:tc>
                  <a:txBody>
                    <a:bodyPr/>
                    <a:lstStyle/>
                    <a:p>
                      <a:pPr marL="79375" marR="0" algn="ctr">
                        <a:lnSpc>
                          <a:spcPct val="115000"/>
                        </a:lnSpc>
                        <a:spcBef>
                          <a:spcPts val="0"/>
                        </a:spcBef>
                        <a:spcAft>
                          <a:spcPts val="0"/>
                        </a:spcAft>
                      </a:pPr>
                      <a:r>
                        <a:rPr lang="en-US" sz="1800" dirty="0">
                          <a:effectLst/>
                        </a:rPr>
                        <a:t>5. </a:t>
                      </a:r>
                      <a:endParaRPr lang="en-US" sz="1800" dirty="0">
                        <a:effectLst/>
                        <a:latin typeface="Arial" panose="020B0604020202020204" pitchFamily="34" charset="0"/>
                        <a:ea typeface="Arial" panose="020B0604020202020204" pitchFamily="34" charset="0"/>
                      </a:endParaRPr>
                    </a:p>
                  </a:txBody>
                  <a:tcPr marL="48797" marR="48797" marT="48797" marB="48797">
                    <a:noFill/>
                  </a:tcPr>
                </a:tc>
                <a:tc>
                  <a:txBody>
                    <a:bodyPr/>
                    <a:lstStyle/>
                    <a:p>
                      <a:pPr marL="72390" marR="0">
                        <a:lnSpc>
                          <a:spcPct val="115000"/>
                        </a:lnSpc>
                        <a:spcBef>
                          <a:spcPts val="0"/>
                        </a:spcBef>
                        <a:spcAft>
                          <a:spcPts val="0"/>
                        </a:spcAft>
                      </a:pPr>
                      <a:r>
                        <a:rPr lang="en-US" sz="1800">
                          <a:effectLst/>
                        </a:rPr>
                        <a:t>Vector Calculus </a:t>
                      </a:r>
                      <a:endParaRPr lang="en-US" sz="1800">
                        <a:effectLst/>
                        <a:latin typeface="Arial" panose="020B0604020202020204" pitchFamily="34" charset="0"/>
                        <a:ea typeface="Arial" panose="020B0604020202020204" pitchFamily="34" charset="0"/>
                      </a:endParaRPr>
                    </a:p>
                  </a:txBody>
                  <a:tcPr marL="48797" marR="48797" marT="48797" marB="48797">
                    <a:noFill/>
                  </a:tcPr>
                </a:tc>
                <a:tc>
                  <a:txBody>
                    <a:bodyPr/>
                    <a:lstStyle/>
                    <a:p>
                      <a:pPr marL="76200" marR="35560" algn="just">
                        <a:lnSpc>
                          <a:spcPct val="101000"/>
                        </a:lnSpc>
                        <a:spcBef>
                          <a:spcPts val="0"/>
                        </a:spcBef>
                        <a:spcAft>
                          <a:spcPts val="0"/>
                        </a:spcAft>
                      </a:pPr>
                      <a:r>
                        <a:rPr lang="en-US" sz="1800">
                          <a:effectLst/>
                        </a:rPr>
                        <a:t>Gradients of vector valued function, gradient descent  learning, lagrange’s function in supervised learning,  automatic differentiation, linearization and  multivariate taylor series in machine learning </a:t>
                      </a:r>
                      <a:endParaRPr lang="en-US" sz="1800">
                        <a:effectLst/>
                        <a:latin typeface="Arial" panose="020B0604020202020204" pitchFamily="34" charset="0"/>
                        <a:ea typeface="Arial" panose="020B0604020202020204" pitchFamily="34" charset="0"/>
                      </a:endParaRPr>
                    </a:p>
                  </a:txBody>
                  <a:tcPr marL="48797" marR="48797" marT="48797" marB="48797">
                    <a:noFill/>
                  </a:tcPr>
                </a:tc>
                <a:tc>
                  <a:txBody>
                    <a:bodyPr/>
                    <a:lstStyle/>
                    <a:p>
                      <a:pPr marL="0" marR="0" algn="ctr">
                        <a:lnSpc>
                          <a:spcPct val="115000"/>
                        </a:lnSpc>
                        <a:spcBef>
                          <a:spcPts val="0"/>
                        </a:spcBef>
                        <a:spcAft>
                          <a:spcPts val="0"/>
                        </a:spcAft>
                      </a:pPr>
                      <a:r>
                        <a:rPr lang="en-US" sz="1800">
                          <a:effectLst/>
                        </a:rPr>
                        <a:t>07</a:t>
                      </a:r>
                      <a:endParaRPr lang="en-US" sz="1800">
                        <a:effectLst/>
                        <a:latin typeface="Arial" panose="020B0604020202020204" pitchFamily="34" charset="0"/>
                        <a:ea typeface="Arial" panose="020B0604020202020204" pitchFamily="34" charset="0"/>
                      </a:endParaRPr>
                    </a:p>
                  </a:txBody>
                  <a:tcPr marL="48797" marR="48797" marT="48797" marB="48797">
                    <a:noFill/>
                  </a:tcPr>
                </a:tc>
                <a:extLst>
                  <a:ext uri="{0D108BD9-81ED-4DB2-BD59-A6C34878D82A}">
                    <a16:rowId xmlns="" xmlns:a16="http://schemas.microsoft.com/office/drawing/2014/main" val="1829314392"/>
                  </a:ext>
                </a:extLst>
              </a:tr>
              <a:tr h="984677">
                <a:tc>
                  <a:txBody>
                    <a:bodyPr/>
                    <a:lstStyle/>
                    <a:p>
                      <a:pPr marL="78740" marR="0" algn="ctr">
                        <a:lnSpc>
                          <a:spcPct val="115000"/>
                        </a:lnSpc>
                        <a:spcBef>
                          <a:spcPts val="0"/>
                        </a:spcBef>
                        <a:spcAft>
                          <a:spcPts val="0"/>
                        </a:spcAft>
                      </a:pPr>
                      <a:r>
                        <a:rPr lang="en-US" sz="1800" dirty="0">
                          <a:effectLst/>
                        </a:rPr>
                        <a:t>6. </a:t>
                      </a:r>
                      <a:endParaRPr lang="en-US" sz="1800" dirty="0">
                        <a:effectLst/>
                        <a:latin typeface="Arial" panose="020B0604020202020204" pitchFamily="34" charset="0"/>
                        <a:ea typeface="Arial" panose="020B0604020202020204" pitchFamily="34" charset="0"/>
                      </a:endParaRPr>
                    </a:p>
                  </a:txBody>
                  <a:tcPr marL="48797" marR="48797" marT="48797" marB="48797">
                    <a:noFill/>
                  </a:tcPr>
                </a:tc>
                <a:tc>
                  <a:txBody>
                    <a:bodyPr/>
                    <a:lstStyle/>
                    <a:p>
                      <a:pPr marL="82550" marR="229870">
                        <a:lnSpc>
                          <a:spcPct val="101000"/>
                        </a:lnSpc>
                        <a:spcBef>
                          <a:spcPts val="0"/>
                        </a:spcBef>
                        <a:spcAft>
                          <a:spcPts val="0"/>
                        </a:spcAft>
                      </a:pPr>
                      <a:r>
                        <a:rPr lang="en-US" sz="1800" dirty="0">
                          <a:effectLst/>
                        </a:rPr>
                        <a:t>Dimensionality  Reduction and  Density  </a:t>
                      </a:r>
                    </a:p>
                    <a:p>
                      <a:pPr marL="82550" marR="0">
                        <a:lnSpc>
                          <a:spcPct val="115000"/>
                        </a:lnSpc>
                        <a:spcBef>
                          <a:spcPts val="60"/>
                        </a:spcBef>
                        <a:spcAft>
                          <a:spcPts val="0"/>
                        </a:spcAft>
                      </a:pPr>
                      <a:r>
                        <a:rPr lang="en-US" sz="1800" dirty="0">
                          <a:effectLst/>
                        </a:rPr>
                        <a:t>Estimation</a:t>
                      </a:r>
                      <a:endParaRPr lang="en-US" sz="1800" dirty="0">
                        <a:effectLst/>
                        <a:latin typeface="Arial" panose="020B0604020202020204" pitchFamily="34" charset="0"/>
                        <a:ea typeface="Arial" panose="020B0604020202020204" pitchFamily="34" charset="0"/>
                      </a:endParaRPr>
                    </a:p>
                  </a:txBody>
                  <a:tcPr marL="48797" marR="48797" marT="48797" marB="48797">
                    <a:noFill/>
                  </a:tcPr>
                </a:tc>
                <a:tc>
                  <a:txBody>
                    <a:bodyPr/>
                    <a:lstStyle/>
                    <a:p>
                      <a:pPr marL="76200" marR="34925" indent="5715" algn="just">
                        <a:lnSpc>
                          <a:spcPct val="101000"/>
                        </a:lnSpc>
                        <a:spcBef>
                          <a:spcPts val="0"/>
                        </a:spcBef>
                        <a:spcAft>
                          <a:spcPts val="0"/>
                        </a:spcAft>
                      </a:pPr>
                      <a:r>
                        <a:rPr lang="en-US" sz="1800">
                          <a:effectLst/>
                        </a:rPr>
                        <a:t>Maximum variance, Low rank approximation, PCA,  ICA, LDA, latent Variable, GMM, Maximum Likelihood  estimation, expected maximization machine learning </a:t>
                      </a:r>
                      <a:endParaRPr lang="en-US" sz="1800">
                        <a:effectLst/>
                        <a:latin typeface="Arial" panose="020B0604020202020204" pitchFamily="34" charset="0"/>
                        <a:ea typeface="Arial" panose="020B0604020202020204" pitchFamily="34" charset="0"/>
                      </a:endParaRPr>
                    </a:p>
                  </a:txBody>
                  <a:tcPr marL="48797" marR="48797" marT="48797" marB="48797">
                    <a:noFill/>
                  </a:tcPr>
                </a:tc>
                <a:tc>
                  <a:txBody>
                    <a:bodyPr/>
                    <a:lstStyle/>
                    <a:p>
                      <a:pPr marL="0" marR="0" algn="ctr">
                        <a:lnSpc>
                          <a:spcPct val="115000"/>
                        </a:lnSpc>
                        <a:spcBef>
                          <a:spcPts val="0"/>
                        </a:spcBef>
                        <a:spcAft>
                          <a:spcPts val="0"/>
                        </a:spcAft>
                      </a:pPr>
                      <a:r>
                        <a:rPr lang="en-US" sz="1800">
                          <a:effectLst/>
                        </a:rPr>
                        <a:t>08</a:t>
                      </a:r>
                      <a:endParaRPr lang="en-US" sz="1800">
                        <a:effectLst/>
                        <a:latin typeface="Arial" panose="020B0604020202020204" pitchFamily="34" charset="0"/>
                        <a:ea typeface="Arial" panose="020B0604020202020204" pitchFamily="34" charset="0"/>
                      </a:endParaRPr>
                    </a:p>
                  </a:txBody>
                  <a:tcPr marL="48797" marR="48797" marT="48797" marB="48797">
                    <a:noFill/>
                  </a:tcPr>
                </a:tc>
                <a:extLst>
                  <a:ext uri="{0D108BD9-81ED-4DB2-BD59-A6C34878D82A}">
                    <a16:rowId xmlns="" xmlns:a16="http://schemas.microsoft.com/office/drawing/2014/main" val="2046122048"/>
                  </a:ext>
                </a:extLst>
              </a:tr>
              <a:tr h="514664">
                <a:tc>
                  <a:txBody>
                    <a:bodyPr/>
                    <a:lstStyle/>
                    <a:p>
                      <a:pPr marL="78740" marR="0" algn="ctr">
                        <a:lnSpc>
                          <a:spcPct val="115000"/>
                        </a:lnSpc>
                        <a:spcBef>
                          <a:spcPts val="0"/>
                        </a:spcBef>
                        <a:spcAft>
                          <a:spcPts val="0"/>
                        </a:spcAft>
                      </a:pPr>
                      <a:r>
                        <a:rPr lang="en-US" sz="1800" dirty="0">
                          <a:effectLst/>
                        </a:rPr>
                        <a:t>7 </a:t>
                      </a:r>
                      <a:endParaRPr lang="en-US" sz="1800" dirty="0">
                        <a:effectLst/>
                        <a:latin typeface="Arial" panose="020B0604020202020204" pitchFamily="34" charset="0"/>
                        <a:ea typeface="Arial" panose="020B0604020202020204" pitchFamily="34" charset="0"/>
                      </a:endParaRPr>
                    </a:p>
                  </a:txBody>
                  <a:tcPr marL="48797" marR="48797" marT="48797" marB="48797">
                    <a:noFill/>
                  </a:tcPr>
                </a:tc>
                <a:tc>
                  <a:txBody>
                    <a:bodyPr/>
                    <a:lstStyle/>
                    <a:p>
                      <a:pPr marL="74930" marR="0">
                        <a:lnSpc>
                          <a:spcPct val="115000"/>
                        </a:lnSpc>
                        <a:spcBef>
                          <a:spcPts val="0"/>
                        </a:spcBef>
                        <a:spcAft>
                          <a:spcPts val="0"/>
                        </a:spcAft>
                      </a:pPr>
                      <a:r>
                        <a:rPr lang="en-US" sz="1800">
                          <a:effectLst/>
                        </a:rPr>
                        <a:t>Statistical  </a:t>
                      </a:r>
                    </a:p>
                    <a:p>
                      <a:pPr marL="72390" marR="0">
                        <a:lnSpc>
                          <a:spcPct val="115000"/>
                        </a:lnSpc>
                        <a:spcBef>
                          <a:spcPts val="60"/>
                        </a:spcBef>
                        <a:spcAft>
                          <a:spcPts val="0"/>
                        </a:spcAft>
                      </a:pPr>
                      <a:r>
                        <a:rPr lang="en-US" sz="1800">
                          <a:effectLst/>
                        </a:rPr>
                        <a:t>Validations </a:t>
                      </a:r>
                      <a:endParaRPr lang="en-US" sz="1800">
                        <a:effectLst/>
                        <a:latin typeface="Arial" panose="020B0604020202020204" pitchFamily="34" charset="0"/>
                        <a:ea typeface="Arial" panose="020B0604020202020204" pitchFamily="34" charset="0"/>
                      </a:endParaRPr>
                    </a:p>
                  </a:txBody>
                  <a:tcPr marL="48797" marR="48797" marT="48797" marB="48797">
                    <a:noFill/>
                  </a:tcPr>
                </a:tc>
                <a:tc>
                  <a:txBody>
                    <a:bodyPr/>
                    <a:lstStyle/>
                    <a:p>
                      <a:pPr marL="72390" marR="36830" indent="-1270">
                        <a:lnSpc>
                          <a:spcPct val="101000"/>
                        </a:lnSpc>
                        <a:spcBef>
                          <a:spcPts val="0"/>
                        </a:spcBef>
                        <a:spcAft>
                          <a:spcPts val="0"/>
                        </a:spcAft>
                      </a:pPr>
                      <a:r>
                        <a:rPr lang="en-US" sz="1800">
                          <a:effectLst/>
                        </a:rPr>
                        <a:t>T test, paired T test, Z test, hypothesis testing,  ANOVA, Pearson coefficient, significance testing </a:t>
                      </a:r>
                      <a:endParaRPr lang="en-US" sz="1800">
                        <a:effectLst/>
                        <a:latin typeface="Arial" panose="020B0604020202020204" pitchFamily="34" charset="0"/>
                        <a:ea typeface="Arial" panose="020B0604020202020204" pitchFamily="34" charset="0"/>
                      </a:endParaRPr>
                    </a:p>
                  </a:txBody>
                  <a:tcPr marL="48797" marR="48797" marT="48797" marB="48797">
                    <a:noFill/>
                  </a:tcPr>
                </a:tc>
                <a:tc>
                  <a:txBody>
                    <a:bodyPr/>
                    <a:lstStyle/>
                    <a:p>
                      <a:pPr marL="0" marR="0" algn="ctr">
                        <a:lnSpc>
                          <a:spcPct val="115000"/>
                        </a:lnSpc>
                        <a:spcBef>
                          <a:spcPts val="0"/>
                        </a:spcBef>
                        <a:spcAft>
                          <a:spcPts val="0"/>
                        </a:spcAft>
                      </a:pPr>
                      <a:r>
                        <a:rPr lang="en-US" sz="1800">
                          <a:effectLst/>
                        </a:rPr>
                        <a:t>06</a:t>
                      </a:r>
                      <a:endParaRPr lang="en-US" sz="1800">
                        <a:effectLst/>
                        <a:latin typeface="Arial" panose="020B0604020202020204" pitchFamily="34" charset="0"/>
                        <a:ea typeface="Arial" panose="020B0604020202020204" pitchFamily="34" charset="0"/>
                      </a:endParaRPr>
                    </a:p>
                  </a:txBody>
                  <a:tcPr marL="48797" marR="48797" marT="48797" marB="48797">
                    <a:noFill/>
                  </a:tcPr>
                </a:tc>
                <a:extLst>
                  <a:ext uri="{0D108BD9-81ED-4DB2-BD59-A6C34878D82A}">
                    <a16:rowId xmlns="" xmlns:a16="http://schemas.microsoft.com/office/drawing/2014/main" val="280442208"/>
                  </a:ext>
                </a:extLst>
              </a:tr>
              <a:tr h="245499">
                <a:tc gridSpan="3">
                  <a:txBody>
                    <a:bodyPr/>
                    <a:lstStyle/>
                    <a:p>
                      <a:pPr marL="0" marR="34290" algn="r">
                        <a:lnSpc>
                          <a:spcPct val="115000"/>
                        </a:lnSpc>
                        <a:spcBef>
                          <a:spcPts val="0"/>
                        </a:spcBef>
                        <a:spcAft>
                          <a:spcPts val="0"/>
                        </a:spcAft>
                      </a:pPr>
                      <a:r>
                        <a:rPr lang="en-US" sz="1800" b="1" dirty="0">
                          <a:effectLst/>
                        </a:rPr>
                        <a:t>Total number of Lectures </a:t>
                      </a:r>
                      <a:endParaRPr lang="en-US" sz="1800" b="1" dirty="0">
                        <a:effectLst/>
                        <a:latin typeface="Arial" panose="020B0604020202020204" pitchFamily="34" charset="0"/>
                        <a:ea typeface="Arial" panose="020B0604020202020204" pitchFamily="34" charset="0"/>
                      </a:endParaRPr>
                    </a:p>
                  </a:txBody>
                  <a:tcPr marL="48797" marR="48797" marT="48797" marB="48797">
                    <a:noFill/>
                  </a:tcPr>
                </a:tc>
                <a:tc hMerge="1">
                  <a:txBody>
                    <a:bodyPr/>
                    <a:lstStyle/>
                    <a:p>
                      <a:endParaRPr lang="en-US"/>
                    </a:p>
                  </a:txBody>
                  <a:tcPr/>
                </a:tc>
                <a:tc hMerge="1">
                  <a:txBody>
                    <a:bodyPr/>
                    <a:lstStyle/>
                    <a:p>
                      <a:endParaRPr lang="en-US"/>
                    </a:p>
                  </a:txBody>
                  <a:tcPr/>
                </a:tc>
                <a:tc>
                  <a:txBody>
                    <a:bodyPr/>
                    <a:lstStyle/>
                    <a:p>
                      <a:pPr marL="0" marR="0" algn="ctr">
                        <a:lnSpc>
                          <a:spcPct val="115000"/>
                        </a:lnSpc>
                        <a:spcBef>
                          <a:spcPts val="0"/>
                        </a:spcBef>
                        <a:spcAft>
                          <a:spcPts val="0"/>
                        </a:spcAft>
                      </a:pPr>
                      <a:r>
                        <a:rPr lang="en-US" sz="1800" b="1" dirty="0">
                          <a:effectLst/>
                        </a:rPr>
                        <a:t>42</a:t>
                      </a:r>
                      <a:endParaRPr lang="en-US" sz="1800" b="1" dirty="0">
                        <a:effectLst/>
                        <a:latin typeface="Arial" panose="020B0604020202020204" pitchFamily="34" charset="0"/>
                        <a:ea typeface="Arial" panose="020B0604020202020204" pitchFamily="34" charset="0"/>
                      </a:endParaRPr>
                    </a:p>
                  </a:txBody>
                  <a:tcPr marL="48797" marR="48797" marT="48797" marB="48797">
                    <a:noFill/>
                  </a:tcPr>
                </a:tc>
                <a:extLst>
                  <a:ext uri="{0D108BD9-81ED-4DB2-BD59-A6C34878D82A}">
                    <a16:rowId xmlns="" xmlns:a16="http://schemas.microsoft.com/office/drawing/2014/main" val="1833080677"/>
                  </a:ext>
                </a:extLst>
              </a:tr>
            </a:tbl>
          </a:graphicData>
        </a:graphic>
      </p:graphicFrame>
    </p:spTree>
    <p:extLst>
      <p:ext uri="{BB962C8B-B14F-4D97-AF65-F5344CB8AC3E}">
        <p14:creationId xmlns:p14="http://schemas.microsoft.com/office/powerpoint/2010/main" xmlns="" val="9627275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520494" y="450020"/>
            <a:ext cx="10728960" cy="5878532"/>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b="1" dirty="0">
                <a:solidFill>
                  <a:srgbClr val="FF0000"/>
                </a:solidFill>
                <a:latin typeface="Book Antiqua" panose="02040602050305030304" pitchFamily="18" charset="0"/>
              </a:rPr>
              <a:t>Various Model Representation</a:t>
            </a:r>
          </a:p>
          <a:p>
            <a:pPr marL="800100" lvl="1" indent="-342900" algn="just">
              <a:buFont typeface="Arial" panose="020B0604020202020204" pitchFamily="34" charset="0"/>
              <a:buChar char="•"/>
            </a:pPr>
            <a:r>
              <a:rPr lang="en-US" sz="2000" dirty="0">
                <a:solidFill>
                  <a:srgbClr val="000000"/>
                </a:solidFill>
                <a:latin typeface="Book Antiqua" panose="02040602050305030304" pitchFamily="18" charset="0"/>
              </a:rPr>
              <a:t>Numerical functions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Linear regression</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Neural networks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Support vector machines</a:t>
            </a:r>
          </a:p>
          <a:p>
            <a:pPr marL="800100" lvl="1" indent="-342900" algn="just">
              <a:buFont typeface="Arial" panose="020B0604020202020204" pitchFamily="34" charset="0"/>
              <a:buChar char="•"/>
            </a:pPr>
            <a:r>
              <a:rPr lang="en-US" sz="2000" dirty="0">
                <a:solidFill>
                  <a:srgbClr val="000000"/>
                </a:solidFill>
                <a:latin typeface="Book Antiqua" panose="02040602050305030304" pitchFamily="18" charset="0"/>
              </a:rPr>
              <a:t>Symbolic functions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Decision trees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Rules in propositional logic</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Rules in first-order predicate logic</a:t>
            </a:r>
          </a:p>
          <a:p>
            <a:pPr marL="800100" lvl="1" indent="-342900" algn="just">
              <a:buFont typeface="Arial" panose="020B0604020202020204" pitchFamily="34" charset="0"/>
              <a:buChar char="•"/>
            </a:pPr>
            <a:r>
              <a:rPr lang="en-US" sz="2000" dirty="0">
                <a:solidFill>
                  <a:srgbClr val="000000"/>
                </a:solidFill>
                <a:latin typeface="Book Antiqua" panose="02040602050305030304" pitchFamily="18" charset="0"/>
              </a:rPr>
              <a:t>Instance-based functions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Nearest-neighbor</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Case-based</a:t>
            </a:r>
          </a:p>
          <a:p>
            <a:pPr marL="800100" lvl="1" indent="-342900" algn="just">
              <a:buFont typeface="Arial" panose="020B0604020202020204" pitchFamily="34" charset="0"/>
              <a:buChar char="•"/>
            </a:pPr>
            <a:r>
              <a:rPr lang="en-US" sz="2000" dirty="0">
                <a:solidFill>
                  <a:srgbClr val="000000"/>
                </a:solidFill>
                <a:latin typeface="Book Antiqua" panose="02040602050305030304" pitchFamily="18" charset="0"/>
              </a:rPr>
              <a:t>Probabilistic Graphical Models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Naïve Bayes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Bayesian networks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Hidden-Markov Models (HMMs)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Probabilistic Context Free Grammars (PCFGs)</a:t>
            </a:r>
          </a:p>
          <a:p>
            <a:pPr marL="1257300" lvl="2" indent="-342900" algn="just">
              <a:buFont typeface="Arial" panose="020B0604020202020204" pitchFamily="34" charset="0"/>
              <a:buChar char="•"/>
            </a:pPr>
            <a:r>
              <a:rPr lang="en-US" sz="2000" dirty="0">
                <a:solidFill>
                  <a:srgbClr val="000000"/>
                </a:solidFill>
                <a:latin typeface="Book Antiqua" panose="02040602050305030304" pitchFamily="18" charset="0"/>
              </a:rPr>
              <a:t>Markov networks</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34835" y="-73200"/>
            <a:ext cx="7296150" cy="523220"/>
          </a:xfrm>
          <a:prstGeom prst="rect">
            <a:avLst/>
          </a:prstGeom>
          <a:noFill/>
        </p:spPr>
        <p:txBody>
          <a:bodyPr wrap="square">
            <a:spAutoFit/>
          </a:bodyPr>
          <a:lstStyle/>
          <a:p>
            <a:pPr algn="l"/>
            <a:r>
              <a:rPr lang="en-US" sz="2800" b="1" dirty="0">
                <a:latin typeface="Book Antiqua" panose="02040602050305030304" pitchFamily="18" charset="0"/>
              </a:rPr>
              <a:t>Fundamentals of Machine Learning</a:t>
            </a:r>
          </a:p>
        </p:txBody>
      </p:sp>
    </p:spTree>
    <p:extLst>
      <p:ext uri="{BB962C8B-B14F-4D97-AF65-F5344CB8AC3E}">
        <p14:creationId xmlns:p14="http://schemas.microsoft.com/office/powerpoint/2010/main" xmlns="" val="301101108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234835" y="932159"/>
            <a:ext cx="10728960" cy="5262979"/>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dirty="0">
                <a:solidFill>
                  <a:srgbClr val="FF0000"/>
                </a:solidFill>
                <a:latin typeface="Book Antiqua" panose="02040602050305030304" pitchFamily="18" charset="0"/>
              </a:rPr>
              <a:t>Learning</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The goal of learning is to find the selected model’s parameters such that the resulting predictor will perform well on unseen data.</a:t>
            </a:r>
          </a:p>
          <a:p>
            <a:pPr marL="800100" lvl="1" indent="-342900" algn="just">
              <a:lnSpc>
                <a:spcPct val="150000"/>
              </a:lnSpc>
              <a:buFont typeface="Arial" panose="020B0604020202020204" pitchFamily="34" charset="0"/>
              <a:buChar char="•"/>
            </a:pPr>
            <a:r>
              <a:rPr lang="en-US" sz="2400" dirty="0">
                <a:solidFill>
                  <a:srgbClr val="000000"/>
                </a:solidFill>
                <a:latin typeface="Book Antiqua" panose="02040602050305030304" pitchFamily="18" charset="0"/>
              </a:rPr>
              <a:t>Various Search/Optimization Algorithms</a:t>
            </a:r>
          </a:p>
          <a:p>
            <a:pPr marL="1257300" lvl="2" indent="-342900" algn="just">
              <a:buFont typeface="Arial" panose="020B0604020202020204" pitchFamily="34" charset="0"/>
              <a:buChar char="•"/>
            </a:pPr>
            <a:r>
              <a:rPr lang="en-US" sz="2400" dirty="0">
                <a:solidFill>
                  <a:srgbClr val="FF0000"/>
                </a:solidFill>
                <a:latin typeface="Book Antiqua" panose="02040602050305030304" pitchFamily="18" charset="0"/>
              </a:rPr>
              <a:t>Gradient descent</a:t>
            </a:r>
          </a:p>
          <a:p>
            <a:pPr marL="1714500" lvl="3" indent="-342900" algn="just">
              <a:buFont typeface="Arial" panose="020B0604020202020204" pitchFamily="34" charset="0"/>
              <a:buChar char="•"/>
            </a:pPr>
            <a:r>
              <a:rPr lang="en-US" sz="2400" dirty="0">
                <a:solidFill>
                  <a:srgbClr val="000000"/>
                </a:solidFill>
                <a:latin typeface="Book Antiqua" panose="02040602050305030304" pitchFamily="18" charset="0"/>
              </a:rPr>
              <a:t>Perceptron</a:t>
            </a:r>
          </a:p>
          <a:p>
            <a:pPr marL="1714500" lvl="3" indent="-342900" algn="just">
              <a:buFont typeface="Arial" panose="020B0604020202020204" pitchFamily="34" charset="0"/>
              <a:buChar char="•"/>
            </a:pPr>
            <a:r>
              <a:rPr lang="en-US" sz="2400" dirty="0">
                <a:solidFill>
                  <a:srgbClr val="000000"/>
                </a:solidFill>
                <a:latin typeface="Book Antiqua" panose="02040602050305030304" pitchFamily="18" charset="0"/>
              </a:rPr>
              <a:t>Backpropagation</a:t>
            </a:r>
          </a:p>
          <a:p>
            <a:pPr marL="1257300" lvl="2" indent="-342900" algn="just">
              <a:buFont typeface="Arial" panose="020B0604020202020204" pitchFamily="34" charset="0"/>
              <a:buChar char="•"/>
            </a:pPr>
            <a:r>
              <a:rPr lang="en-US" sz="2400" dirty="0">
                <a:solidFill>
                  <a:srgbClr val="FF0000"/>
                </a:solidFill>
                <a:latin typeface="Book Antiqua" panose="02040602050305030304" pitchFamily="18" charset="0"/>
              </a:rPr>
              <a:t>Dynamic Programming</a:t>
            </a:r>
          </a:p>
          <a:p>
            <a:pPr marL="1714500" lvl="3" indent="-342900" algn="just">
              <a:buFont typeface="Arial" panose="020B0604020202020204" pitchFamily="34" charset="0"/>
              <a:buChar char="•"/>
            </a:pPr>
            <a:r>
              <a:rPr lang="en-US" sz="2400" dirty="0">
                <a:solidFill>
                  <a:srgbClr val="000000"/>
                </a:solidFill>
                <a:latin typeface="Book Antiqua" panose="02040602050305030304" pitchFamily="18" charset="0"/>
              </a:rPr>
              <a:t>Hidden Markov Model (HMM) </a:t>
            </a:r>
          </a:p>
          <a:p>
            <a:pPr lvl="3" algn="just"/>
            <a:r>
              <a:rPr lang="en-US" sz="2400" dirty="0">
                <a:solidFill>
                  <a:srgbClr val="000000"/>
                </a:solidFill>
                <a:latin typeface="Book Antiqua" panose="02040602050305030304" pitchFamily="18" charset="0"/>
              </a:rPr>
              <a:t>     Learning</a:t>
            </a:r>
          </a:p>
          <a:p>
            <a:pPr marL="1714500" lvl="3" indent="-342900" algn="just">
              <a:buFont typeface="Arial" panose="020B0604020202020204" pitchFamily="34" charset="0"/>
              <a:buChar char="•"/>
            </a:pPr>
            <a:r>
              <a:rPr lang="en-US" sz="2400" dirty="0">
                <a:solidFill>
                  <a:srgbClr val="000000"/>
                </a:solidFill>
                <a:latin typeface="Book Antiqua" panose="02040602050305030304" pitchFamily="18" charset="0"/>
              </a:rPr>
              <a:t>Probabilistic Context-Free </a:t>
            </a:r>
          </a:p>
          <a:p>
            <a:pPr lvl="3" algn="just"/>
            <a:r>
              <a:rPr lang="en-US" sz="2400" dirty="0">
                <a:solidFill>
                  <a:srgbClr val="000000"/>
                </a:solidFill>
                <a:latin typeface="Book Antiqua" panose="02040602050305030304" pitchFamily="18" charset="0"/>
              </a:rPr>
              <a:t>      Grammar (PCFG) Learning</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34835" y="408939"/>
            <a:ext cx="7296150" cy="523220"/>
          </a:xfrm>
          <a:prstGeom prst="rect">
            <a:avLst/>
          </a:prstGeom>
          <a:noFill/>
        </p:spPr>
        <p:txBody>
          <a:bodyPr wrap="square">
            <a:spAutoFit/>
          </a:bodyPr>
          <a:lstStyle/>
          <a:p>
            <a:pPr algn="l"/>
            <a:r>
              <a:rPr lang="en-US" sz="2800" b="1" dirty="0">
                <a:latin typeface="Book Antiqua" panose="02040602050305030304" pitchFamily="18" charset="0"/>
              </a:rPr>
              <a:t>Fundamentals of Machine Learning</a:t>
            </a:r>
          </a:p>
        </p:txBody>
      </p:sp>
      <p:sp>
        <p:nvSpPr>
          <p:cNvPr id="5" name="TextBox 4">
            <a:extLst>
              <a:ext uri="{FF2B5EF4-FFF2-40B4-BE49-F238E27FC236}">
                <a16:creationId xmlns="" xmlns:a16="http://schemas.microsoft.com/office/drawing/2014/main" id="{D761F3EF-EFFB-4DA3-8483-405737CE27A3}"/>
              </a:ext>
            </a:extLst>
          </p:cNvPr>
          <p:cNvSpPr txBox="1"/>
          <p:nvPr/>
        </p:nvSpPr>
        <p:spPr>
          <a:xfrm>
            <a:off x="6096000" y="3429000"/>
            <a:ext cx="6101542" cy="2677656"/>
          </a:xfrm>
          <a:prstGeom prst="rect">
            <a:avLst/>
          </a:prstGeom>
          <a:noFill/>
        </p:spPr>
        <p:txBody>
          <a:bodyPr wrap="square">
            <a:spAutoFit/>
          </a:bodyPr>
          <a:lstStyle/>
          <a:p>
            <a:pPr marL="1257300" lvl="2" indent="-342900" algn="just">
              <a:buFont typeface="Arial" panose="020B0604020202020204" pitchFamily="34" charset="0"/>
              <a:buChar char="•"/>
            </a:pPr>
            <a:r>
              <a:rPr lang="en-US" sz="2400" dirty="0">
                <a:solidFill>
                  <a:srgbClr val="FF0000"/>
                </a:solidFill>
                <a:latin typeface="Book Antiqua" panose="02040602050305030304" pitchFamily="18" charset="0"/>
              </a:rPr>
              <a:t>Divide and Conquer</a:t>
            </a:r>
          </a:p>
          <a:p>
            <a:pPr marL="1714500" lvl="3" indent="-342900" algn="just">
              <a:buFont typeface="Arial" panose="020B0604020202020204" pitchFamily="34" charset="0"/>
              <a:buChar char="•"/>
            </a:pPr>
            <a:r>
              <a:rPr lang="en-US" sz="2400" dirty="0">
                <a:solidFill>
                  <a:srgbClr val="000000"/>
                </a:solidFill>
                <a:latin typeface="Book Antiqua" panose="02040602050305030304" pitchFamily="18" charset="0"/>
              </a:rPr>
              <a:t>Decision tree induction</a:t>
            </a:r>
          </a:p>
          <a:p>
            <a:pPr marL="1714500" lvl="3" indent="-342900" algn="just">
              <a:buFont typeface="Arial" panose="020B0604020202020204" pitchFamily="34" charset="0"/>
              <a:buChar char="•"/>
            </a:pPr>
            <a:r>
              <a:rPr lang="en-US" sz="2400" dirty="0">
                <a:solidFill>
                  <a:srgbClr val="000000"/>
                </a:solidFill>
                <a:latin typeface="Book Antiqua" panose="02040602050305030304" pitchFamily="18" charset="0"/>
              </a:rPr>
              <a:t>Rule learning</a:t>
            </a:r>
          </a:p>
          <a:p>
            <a:pPr marL="1257300" lvl="2" indent="-342900" algn="just">
              <a:buFont typeface="Arial" panose="020B0604020202020204" pitchFamily="34" charset="0"/>
              <a:buChar char="•"/>
            </a:pPr>
            <a:r>
              <a:rPr lang="en-US" sz="2400" dirty="0">
                <a:solidFill>
                  <a:srgbClr val="FF0000"/>
                </a:solidFill>
                <a:latin typeface="Book Antiqua" panose="02040602050305030304" pitchFamily="18" charset="0"/>
              </a:rPr>
              <a:t>Evolutionary Computation</a:t>
            </a:r>
          </a:p>
          <a:p>
            <a:pPr marL="1714500" lvl="3" indent="-342900" algn="just">
              <a:buFont typeface="Arial" panose="020B0604020202020204" pitchFamily="34" charset="0"/>
              <a:buChar char="•"/>
            </a:pPr>
            <a:r>
              <a:rPr lang="en-US" sz="2400" dirty="0">
                <a:solidFill>
                  <a:srgbClr val="000000"/>
                </a:solidFill>
                <a:latin typeface="Book Antiqua" panose="02040602050305030304" pitchFamily="18" charset="0"/>
              </a:rPr>
              <a:t>Genetic Algorithms (GAs)</a:t>
            </a:r>
          </a:p>
          <a:p>
            <a:pPr marL="1714500" lvl="3" indent="-342900" algn="just">
              <a:buFont typeface="Arial" panose="020B0604020202020204" pitchFamily="34" charset="0"/>
              <a:buChar char="•"/>
            </a:pPr>
            <a:r>
              <a:rPr lang="en-US" sz="2400" dirty="0">
                <a:solidFill>
                  <a:srgbClr val="000000"/>
                </a:solidFill>
                <a:latin typeface="Book Antiqua" panose="02040602050305030304" pitchFamily="18" charset="0"/>
              </a:rPr>
              <a:t>Genetic Programming (GP)</a:t>
            </a:r>
          </a:p>
          <a:p>
            <a:pPr marL="1714500" lvl="3" indent="-342900" algn="just">
              <a:buFont typeface="Arial" panose="020B0604020202020204" pitchFamily="34" charset="0"/>
              <a:buChar char="•"/>
            </a:pPr>
            <a:r>
              <a:rPr lang="en-US" sz="2400" dirty="0">
                <a:solidFill>
                  <a:srgbClr val="000000"/>
                </a:solidFill>
                <a:latin typeface="Book Antiqua" panose="02040602050305030304" pitchFamily="18" charset="0"/>
              </a:rPr>
              <a:t>Neuro-evolution</a:t>
            </a:r>
          </a:p>
        </p:txBody>
      </p:sp>
    </p:spTree>
    <p:extLst>
      <p:ext uri="{BB962C8B-B14F-4D97-AF65-F5344CB8AC3E}">
        <p14:creationId xmlns:p14="http://schemas.microsoft.com/office/powerpoint/2010/main" xmlns="" val="15557837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58BA7531-96BF-4CE8-A4F6-49886D1E9F91}"/>
              </a:ext>
            </a:extLst>
          </p:cNvPr>
          <p:cNvSpPr txBox="1"/>
          <p:nvPr/>
        </p:nvSpPr>
        <p:spPr>
          <a:xfrm>
            <a:off x="234835" y="932159"/>
            <a:ext cx="10728960" cy="4469685"/>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dirty="0">
                <a:solidFill>
                  <a:srgbClr val="FF0000"/>
                </a:solidFill>
                <a:latin typeface="Book Antiqua" panose="02040602050305030304" pitchFamily="18" charset="0"/>
              </a:rPr>
              <a:t>Evaluation</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Accuracy</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Precision and recall</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Squared error</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Likelihood</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Cost </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Entropy</a:t>
            </a:r>
          </a:p>
          <a:p>
            <a:pPr marL="800100" lvl="1" indent="-342900" algn="just">
              <a:lnSpc>
                <a:spcPct val="150000"/>
              </a:lnSpc>
              <a:buFont typeface="Arial" panose="020B0604020202020204" pitchFamily="34" charset="0"/>
              <a:buChar char="•"/>
            </a:pPr>
            <a:r>
              <a:rPr lang="en-US" sz="2400" dirty="0">
                <a:latin typeface="Book Antiqua" panose="02040602050305030304" pitchFamily="18" charset="0"/>
              </a:rPr>
              <a:t>and others</a:t>
            </a:r>
          </a:p>
        </p:txBody>
      </p:sp>
      <p:sp>
        <p:nvSpPr>
          <p:cNvPr id="10" name="TextBox 9">
            <a:extLst>
              <a:ext uri="{FF2B5EF4-FFF2-40B4-BE49-F238E27FC236}">
                <a16:creationId xmlns="" xmlns:a16="http://schemas.microsoft.com/office/drawing/2014/main" id="{D3CAC918-645D-4A9E-8F6A-66E76A94C807}"/>
              </a:ext>
            </a:extLst>
          </p:cNvPr>
          <p:cNvSpPr txBox="1"/>
          <p:nvPr/>
        </p:nvSpPr>
        <p:spPr>
          <a:xfrm>
            <a:off x="234835" y="408939"/>
            <a:ext cx="7296150" cy="523220"/>
          </a:xfrm>
          <a:prstGeom prst="rect">
            <a:avLst/>
          </a:prstGeom>
          <a:noFill/>
        </p:spPr>
        <p:txBody>
          <a:bodyPr wrap="square">
            <a:spAutoFit/>
          </a:bodyPr>
          <a:lstStyle/>
          <a:p>
            <a:pPr algn="l"/>
            <a:r>
              <a:rPr lang="en-US" sz="2800" b="1" dirty="0">
                <a:latin typeface="Book Antiqua" panose="02040602050305030304" pitchFamily="18" charset="0"/>
              </a:rPr>
              <a:t>Fundamentals of Machine Learning</a:t>
            </a:r>
          </a:p>
        </p:txBody>
      </p:sp>
    </p:spTree>
    <p:extLst>
      <p:ext uri="{BB962C8B-B14F-4D97-AF65-F5344CB8AC3E}">
        <p14:creationId xmlns:p14="http://schemas.microsoft.com/office/powerpoint/2010/main" xmlns="" val="12515489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31;p106">
            <a:extLst>
              <a:ext uri="{FF2B5EF4-FFF2-40B4-BE49-F238E27FC236}">
                <a16:creationId xmlns="" xmlns:a16="http://schemas.microsoft.com/office/drawing/2014/main" id="{6629116E-7A6B-4B74-A589-45C812ABFC3E}"/>
              </a:ext>
            </a:extLst>
          </p:cNvPr>
          <p:cNvSpPr txBox="1">
            <a:spLocks/>
          </p:cNvSpPr>
          <p:nvPr/>
        </p:nvSpPr>
        <p:spPr>
          <a:xfrm>
            <a:off x="3744225" y="303144"/>
            <a:ext cx="3651900" cy="696000"/>
          </a:xfrm>
          <a:prstGeom prst="rect">
            <a:avLst/>
          </a:prstGeom>
          <a:noFill/>
          <a:ln>
            <a:noFill/>
          </a:ln>
        </p:spPr>
        <p:txBody>
          <a:bodyPr spcFirstLastPara="1" wrap="square" lIns="0" tIns="1270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algn="ctr">
              <a:lnSpc>
                <a:spcPct val="100000"/>
              </a:lnSpc>
              <a:spcBef>
                <a:spcPts val="0"/>
              </a:spcBef>
            </a:pPr>
            <a:r>
              <a:rPr lang="en-US" sz="3600" b="1">
                <a:solidFill>
                  <a:srgbClr val="000000"/>
                </a:solidFill>
              </a:rPr>
              <a:t>ML in Practice</a:t>
            </a:r>
            <a:endParaRPr lang="en-US" sz="3600" b="1" dirty="0">
              <a:solidFill>
                <a:srgbClr val="000000"/>
              </a:solidFill>
            </a:endParaRPr>
          </a:p>
        </p:txBody>
      </p:sp>
      <p:sp>
        <p:nvSpPr>
          <p:cNvPr id="5" name="Google Shape;1432;p106">
            <a:extLst>
              <a:ext uri="{FF2B5EF4-FFF2-40B4-BE49-F238E27FC236}">
                <a16:creationId xmlns="" xmlns:a16="http://schemas.microsoft.com/office/drawing/2014/main" id="{99BEABFC-DCCB-4C32-A678-50A93854C40E}"/>
              </a:ext>
            </a:extLst>
          </p:cNvPr>
          <p:cNvSpPr txBox="1"/>
          <p:nvPr/>
        </p:nvSpPr>
        <p:spPr>
          <a:xfrm>
            <a:off x="2653387" y="2311400"/>
            <a:ext cx="7375525" cy="2235200"/>
          </a:xfrm>
          <a:prstGeom prst="rect">
            <a:avLst/>
          </a:prstGeom>
          <a:noFill/>
          <a:ln>
            <a:noFill/>
          </a:ln>
        </p:spPr>
        <p:txBody>
          <a:bodyPr spcFirstLastPara="1" wrap="square" lIns="0" tIns="91425" rIns="0" bIns="0" anchor="t" anchorCtr="0">
            <a:noAutofit/>
          </a:bodyPr>
          <a:lstStyle/>
          <a:p>
            <a:pPr marL="355600" indent="-342900" fontAlgn="auto">
              <a:spcBef>
                <a:spcPts val="0"/>
              </a:spcBef>
              <a:spcAft>
                <a:spcPts val="0"/>
              </a:spcAft>
              <a:buClr>
                <a:srgbClr val="000000"/>
              </a:buClr>
              <a:buSzPts val="2400"/>
              <a:buFont typeface="Arial" panose="020B0604020202020204"/>
              <a:buChar char="•"/>
            </a:pPr>
            <a:r>
              <a:rPr lang="en-US" sz="2400" kern="0" dirty="0">
                <a:solidFill>
                  <a:srgbClr val="000000"/>
                </a:solidFill>
                <a:latin typeface="Trebuchet MS" panose="020B0603020202020204"/>
                <a:ea typeface="Trebuchet MS" panose="020B0603020202020204"/>
                <a:cs typeface="Trebuchet MS" panose="020B0603020202020204"/>
                <a:sym typeface="Trebuchet MS" panose="020B0603020202020204"/>
              </a:rPr>
              <a:t>Understand domain, prior knowledge, and goals</a:t>
            </a:r>
            <a:endParaRPr sz="2400" kern="0" dirty="0">
              <a:solidFill>
                <a:srgbClr val="000000"/>
              </a:solidFill>
              <a:latin typeface="Trebuchet MS" panose="020B0603020202020204"/>
              <a:ea typeface="Trebuchet MS" panose="020B0603020202020204"/>
              <a:cs typeface="Trebuchet MS" panose="020B0603020202020204"/>
              <a:sym typeface="Trebuchet MS" panose="020B0603020202020204"/>
            </a:endParaRPr>
          </a:p>
          <a:p>
            <a:pPr marL="355600" indent="-342900" fontAlgn="auto">
              <a:spcBef>
                <a:spcPts val="620"/>
              </a:spcBef>
              <a:spcAft>
                <a:spcPts val="0"/>
              </a:spcAft>
              <a:buClr>
                <a:srgbClr val="000000"/>
              </a:buClr>
              <a:buSzPts val="2400"/>
              <a:buFont typeface="Arial" panose="020B0604020202020204"/>
              <a:buChar char="•"/>
            </a:pPr>
            <a:r>
              <a:rPr lang="en-US" sz="2400" kern="0" dirty="0">
                <a:solidFill>
                  <a:srgbClr val="000000"/>
                </a:solidFill>
                <a:latin typeface="Trebuchet MS" panose="020B0603020202020204"/>
                <a:ea typeface="Trebuchet MS" panose="020B0603020202020204"/>
                <a:cs typeface="Trebuchet MS" panose="020B0603020202020204"/>
                <a:sym typeface="Trebuchet MS" panose="020B0603020202020204"/>
              </a:rPr>
              <a:t>Data integration, selection, cleaning, pre-processing, etc.</a:t>
            </a:r>
            <a:endParaRPr sz="2400" kern="0" dirty="0">
              <a:solidFill>
                <a:srgbClr val="000000"/>
              </a:solidFill>
              <a:latin typeface="Trebuchet MS" panose="020B0603020202020204"/>
              <a:ea typeface="Trebuchet MS" panose="020B0603020202020204"/>
              <a:cs typeface="Trebuchet MS" panose="020B0603020202020204"/>
              <a:sym typeface="Trebuchet MS" panose="020B0603020202020204"/>
            </a:endParaRPr>
          </a:p>
          <a:p>
            <a:pPr marL="355600" indent="-342900" fontAlgn="auto">
              <a:spcBef>
                <a:spcPts val="620"/>
              </a:spcBef>
              <a:spcAft>
                <a:spcPts val="0"/>
              </a:spcAft>
              <a:buClr>
                <a:srgbClr val="000000"/>
              </a:buClr>
              <a:buSzPts val="2400"/>
              <a:buFont typeface="Arial" panose="020B0604020202020204"/>
              <a:buChar char="•"/>
            </a:pPr>
            <a:r>
              <a:rPr lang="en-US" sz="2400" kern="0" dirty="0">
                <a:solidFill>
                  <a:srgbClr val="000000"/>
                </a:solidFill>
                <a:latin typeface="Trebuchet MS" panose="020B0603020202020204"/>
                <a:ea typeface="Trebuchet MS" panose="020B0603020202020204"/>
                <a:cs typeface="Trebuchet MS" panose="020B0603020202020204"/>
                <a:sym typeface="Trebuchet MS" panose="020B0603020202020204"/>
              </a:rPr>
              <a:t>Learn models</a:t>
            </a:r>
            <a:endParaRPr sz="2400" kern="0" dirty="0">
              <a:solidFill>
                <a:srgbClr val="000000"/>
              </a:solidFill>
              <a:latin typeface="Trebuchet MS" panose="020B0603020202020204"/>
              <a:ea typeface="Trebuchet MS" panose="020B0603020202020204"/>
              <a:cs typeface="Trebuchet MS" panose="020B0603020202020204"/>
              <a:sym typeface="Trebuchet MS" panose="020B0603020202020204"/>
            </a:endParaRPr>
          </a:p>
          <a:p>
            <a:pPr marL="355600" indent="-342900" fontAlgn="auto">
              <a:spcBef>
                <a:spcPts val="520"/>
              </a:spcBef>
              <a:spcAft>
                <a:spcPts val="0"/>
              </a:spcAft>
              <a:buClr>
                <a:srgbClr val="000000"/>
              </a:buClr>
              <a:buSzPts val="2400"/>
              <a:buFont typeface="Arial" panose="020B0604020202020204"/>
              <a:buChar char="•"/>
            </a:pPr>
            <a:r>
              <a:rPr lang="en-US" sz="2400" kern="0" dirty="0">
                <a:solidFill>
                  <a:srgbClr val="000000"/>
                </a:solidFill>
                <a:latin typeface="Trebuchet MS" panose="020B0603020202020204"/>
                <a:ea typeface="Trebuchet MS" panose="020B0603020202020204"/>
                <a:cs typeface="Trebuchet MS" panose="020B0603020202020204"/>
                <a:sym typeface="Trebuchet MS" panose="020B0603020202020204"/>
              </a:rPr>
              <a:t>Interpret results</a:t>
            </a:r>
            <a:endParaRPr sz="2400" kern="0" dirty="0">
              <a:solidFill>
                <a:srgbClr val="000000"/>
              </a:solidFill>
              <a:latin typeface="Trebuchet MS" panose="020B0603020202020204"/>
              <a:ea typeface="Trebuchet MS" panose="020B0603020202020204"/>
              <a:cs typeface="Trebuchet MS" panose="020B0603020202020204"/>
              <a:sym typeface="Trebuchet MS" panose="020B0603020202020204"/>
            </a:endParaRPr>
          </a:p>
          <a:p>
            <a:pPr marL="355600" indent="-342900" fontAlgn="auto">
              <a:spcBef>
                <a:spcPts val="620"/>
              </a:spcBef>
              <a:spcAft>
                <a:spcPts val="0"/>
              </a:spcAft>
              <a:buClr>
                <a:srgbClr val="000000"/>
              </a:buClr>
              <a:buSzPts val="2400"/>
              <a:buFont typeface="Arial" panose="020B0604020202020204"/>
              <a:buChar char="•"/>
            </a:pPr>
            <a:r>
              <a:rPr lang="en-US" sz="2400" kern="0" dirty="0">
                <a:solidFill>
                  <a:srgbClr val="000000"/>
                </a:solidFill>
                <a:latin typeface="Trebuchet MS" panose="020B0603020202020204"/>
                <a:ea typeface="Trebuchet MS" panose="020B0603020202020204"/>
                <a:cs typeface="Trebuchet MS" panose="020B0603020202020204"/>
                <a:sym typeface="Trebuchet MS" panose="020B0603020202020204"/>
              </a:rPr>
              <a:t>Consolidate and deploy discovered knowledge</a:t>
            </a:r>
            <a:endParaRPr sz="2400" kern="0" dirty="0">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7" name="Google Shape;1433;p106">
            <a:extLst>
              <a:ext uri="{FF2B5EF4-FFF2-40B4-BE49-F238E27FC236}">
                <a16:creationId xmlns="" xmlns:a16="http://schemas.microsoft.com/office/drawing/2014/main" id="{E7B388BA-0AEB-4F05-A9F4-D9FAFBFD88E7}"/>
              </a:ext>
            </a:extLst>
          </p:cNvPr>
          <p:cNvSpPr txBox="1"/>
          <p:nvPr/>
        </p:nvSpPr>
        <p:spPr>
          <a:xfrm>
            <a:off x="1392163" y="6619200"/>
            <a:ext cx="3093300" cy="238800"/>
          </a:xfrm>
          <a:prstGeom prst="rect">
            <a:avLst/>
          </a:prstGeom>
          <a:noFill/>
          <a:ln>
            <a:noFill/>
          </a:ln>
        </p:spPr>
        <p:txBody>
          <a:bodyPr spcFirstLastPara="1" wrap="square" lIns="0" tIns="12700" rIns="0" bIns="0" anchor="t" anchorCtr="0">
            <a:noAutofit/>
          </a:bodyPr>
          <a:lstStyle/>
          <a:p>
            <a:pPr marL="12700" fontAlgn="auto">
              <a:spcBef>
                <a:spcPts val="0"/>
              </a:spcBef>
              <a:spcAft>
                <a:spcPts val="0"/>
              </a:spcAft>
              <a:buClr>
                <a:srgbClr val="000000"/>
              </a:buClr>
              <a:buFont typeface="Arial" panose="020B0604020202020204"/>
              <a:buNone/>
            </a:pPr>
            <a:r>
              <a:rPr lang="en-US" sz="1400" kern="0" dirty="0">
                <a:solidFill>
                  <a:srgbClr val="000000"/>
                </a:solidFill>
                <a:latin typeface="Trebuchet MS" panose="020B0603020202020204"/>
                <a:ea typeface="Trebuchet MS" panose="020B0603020202020204"/>
                <a:cs typeface="Trebuchet MS" panose="020B0603020202020204"/>
                <a:sym typeface="Trebuchet MS" panose="020B0603020202020204"/>
              </a:rPr>
              <a:t>Based on a slide by Pedro </a:t>
            </a:r>
            <a:r>
              <a:rPr lang="en-US" sz="1400" kern="0" dirty="0" err="1">
                <a:solidFill>
                  <a:srgbClr val="000000"/>
                </a:solidFill>
                <a:latin typeface="Trebuchet MS" panose="020B0603020202020204"/>
                <a:ea typeface="Trebuchet MS" panose="020B0603020202020204"/>
                <a:cs typeface="Trebuchet MS" panose="020B0603020202020204"/>
                <a:sym typeface="Trebuchet MS" panose="020B0603020202020204"/>
              </a:rPr>
              <a:t>Domingos</a:t>
            </a:r>
            <a:endParaRPr sz="1400" kern="0" dirty="0">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8" name="Google Shape;1434;p106">
            <a:extLst>
              <a:ext uri="{FF2B5EF4-FFF2-40B4-BE49-F238E27FC236}">
                <a16:creationId xmlns="" xmlns:a16="http://schemas.microsoft.com/office/drawing/2014/main" id="{BC37EED9-1716-471E-BF51-6B80CC8E6ADD}"/>
              </a:ext>
            </a:extLst>
          </p:cNvPr>
          <p:cNvSpPr/>
          <p:nvPr/>
        </p:nvSpPr>
        <p:spPr>
          <a:xfrm>
            <a:off x="1469748" y="2369820"/>
            <a:ext cx="1168400" cy="2286000"/>
          </a:xfrm>
          <a:prstGeom prst="rect">
            <a:avLst/>
          </a:prstGeom>
          <a:blipFill rotWithShape="1">
            <a:blip r:embed="rId2"/>
            <a:stretch>
              <a:fillRect/>
            </a:stretch>
          </a:blipFill>
          <a:ln>
            <a:noFill/>
          </a:ln>
        </p:spPr>
        <p:txBody>
          <a:bodyPr spcFirstLastPara="1" wrap="square" lIns="0" tIns="0" rIns="0" bIns="0" anchor="t" anchorCtr="0">
            <a:noAutofit/>
          </a:bodyPr>
          <a:lstStyle/>
          <a:p>
            <a:pPr fontAlgn="auto">
              <a:spcBef>
                <a:spcPts val="0"/>
              </a:spcBef>
              <a:spcAft>
                <a:spcPts val="0"/>
              </a:spcAft>
              <a:buClr>
                <a:srgbClr val="000000"/>
              </a:buClr>
              <a:buFont typeface="Arial" panose="020B0604020202020204"/>
              <a:buNone/>
            </a:pPr>
            <a:endParaRPr sz="1800" kern="0">
              <a:solidFill>
                <a:srgbClr val="000000"/>
              </a:solidFill>
              <a:latin typeface="Arial" panose="020B0604020202020204"/>
              <a:cs typeface="Arial" panose="020B0604020202020204"/>
              <a:sym typeface="Arial" panose="020B0604020202020204"/>
            </a:endParaRPr>
          </a:p>
        </p:txBody>
      </p:sp>
      <p:sp>
        <p:nvSpPr>
          <p:cNvPr id="9" name="Google Shape;1435;p106">
            <a:extLst>
              <a:ext uri="{FF2B5EF4-FFF2-40B4-BE49-F238E27FC236}">
                <a16:creationId xmlns="" xmlns:a16="http://schemas.microsoft.com/office/drawing/2014/main" id="{87F8A0A4-0861-40C5-B0D2-FBA33AC879A9}"/>
              </a:ext>
            </a:extLst>
          </p:cNvPr>
          <p:cNvSpPr/>
          <p:nvPr/>
        </p:nvSpPr>
        <p:spPr>
          <a:xfrm>
            <a:off x="1533111" y="2411006"/>
            <a:ext cx="1041536" cy="2155913"/>
          </a:xfrm>
          <a:prstGeom prst="rect">
            <a:avLst/>
          </a:prstGeom>
          <a:blipFill rotWithShape="1">
            <a:blip r:embed="rId3"/>
            <a:stretch>
              <a:fillRect/>
            </a:stretch>
          </a:blipFill>
          <a:ln>
            <a:noFill/>
          </a:ln>
        </p:spPr>
        <p:txBody>
          <a:bodyPr spcFirstLastPara="1" wrap="square" lIns="0" tIns="0" rIns="0" bIns="0" anchor="t" anchorCtr="0">
            <a:noAutofit/>
          </a:bodyPr>
          <a:lstStyle/>
          <a:p>
            <a:pPr fontAlgn="auto">
              <a:spcBef>
                <a:spcPts val="0"/>
              </a:spcBef>
              <a:spcAft>
                <a:spcPts val="0"/>
              </a:spcAft>
              <a:buClr>
                <a:srgbClr val="000000"/>
              </a:buClr>
              <a:buFont typeface="Arial" panose="020B0604020202020204"/>
              <a:buNone/>
            </a:pPr>
            <a:endParaRPr sz="1800" kern="0">
              <a:solidFill>
                <a:srgbClr val="000000"/>
              </a:solidFill>
              <a:latin typeface="Arial" panose="020B0604020202020204"/>
              <a:cs typeface="Arial" panose="020B0604020202020204"/>
              <a:sym typeface="Arial" panose="020B0604020202020204"/>
            </a:endParaRPr>
          </a:p>
        </p:txBody>
      </p:sp>
      <p:sp>
        <p:nvSpPr>
          <p:cNvPr id="11" name="Google Shape;1436;p106">
            <a:extLst>
              <a:ext uri="{FF2B5EF4-FFF2-40B4-BE49-F238E27FC236}">
                <a16:creationId xmlns="" xmlns:a16="http://schemas.microsoft.com/office/drawing/2014/main" id="{F0621712-893C-4DC0-B744-BDCADB33D847}"/>
              </a:ext>
            </a:extLst>
          </p:cNvPr>
          <p:cNvSpPr/>
          <p:nvPr/>
        </p:nvSpPr>
        <p:spPr>
          <a:xfrm>
            <a:off x="1533248" y="2410998"/>
            <a:ext cx="1041400" cy="2156460"/>
          </a:xfrm>
          <a:custGeom>
            <a:avLst/>
            <a:gdLst/>
            <a:ahLst/>
            <a:cxnLst/>
            <a:rect l="l" t="t" r="r" b="b"/>
            <a:pathLst>
              <a:path w="1041400" h="2156460" extrusionOk="0">
                <a:moveTo>
                  <a:pt x="0" y="1258983"/>
                </a:moveTo>
                <a:lnTo>
                  <a:pt x="1312" y="1213762"/>
                </a:lnTo>
                <a:lnTo>
                  <a:pt x="5213" y="1169029"/>
                </a:lnTo>
                <a:lnTo>
                  <a:pt x="11647" y="1124846"/>
                </a:lnTo>
                <a:lnTo>
                  <a:pt x="20558" y="1081275"/>
                </a:lnTo>
                <a:lnTo>
                  <a:pt x="31890" y="1038379"/>
                </a:lnTo>
                <a:lnTo>
                  <a:pt x="45588" y="996218"/>
                </a:lnTo>
                <a:lnTo>
                  <a:pt x="61595" y="954856"/>
                </a:lnTo>
                <a:lnTo>
                  <a:pt x="79857" y="914353"/>
                </a:lnTo>
                <a:lnTo>
                  <a:pt x="100317" y="874772"/>
                </a:lnTo>
                <a:lnTo>
                  <a:pt x="122920" y="836174"/>
                </a:lnTo>
                <a:lnTo>
                  <a:pt x="147610" y="798622"/>
                </a:lnTo>
                <a:lnTo>
                  <a:pt x="174331" y="762178"/>
                </a:lnTo>
                <a:lnTo>
                  <a:pt x="203029" y="726904"/>
                </a:lnTo>
                <a:lnTo>
                  <a:pt x="233646" y="692860"/>
                </a:lnTo>
                <a:lnTo>
                  <a:pt x="266127" y="660110"/>
                </a:lnTo>
                <a:lnTo>
                  <a:pt x="300418" y="628715"/>
                </a:lnTo>
                <a:lnTo>
                  <a:pt x="336461" y="598738"/>
                </a:lnTo>
                <a:lnTo>
                  <a:pt x="374201" y="570239"/>
                </a:lnTo>
                <a:lnTo>
                  <a:pt x="413583" y="543282"/>
                </a:lnTo>
                <a:lnTo>
                  <a:pt x="454551" y="517927"/>
                </a:lnTo>
                <a:lnTo>
                  <a:pt x="497049" y="494237"/>
                </a:lnTo>
                <a:lnTo>
                  <a:pt x="541021" y="472275"/>
                </a:lnTo>
                <a:lnTo>
                  <a:pt x="586412" y="452100"/>
                </a:lnTo>
                <a:lnTo>
                  <a:pt x="633166" y="433777"/>
                </a:lnTo>
                <a:lnTo>
                  <a:pt x="681228" y="417366"/>
                </a:lnTo>
                <a:lnTo>
                  <a:pt x="730541" y="402930"/>
                </a:lnTo>
                <a:lnTo>
                  <a:pt x="781050" y="390530"/>
                </a:lnTo>
                <a:lnTo>
                  <a:pt x="781051" y="520700"/>
                </a:lnTo>
                <a:lnTo>
                  <a:pt x="1041400" y="231870"/>
                </a:lnTo>
                <a:lnTo>
                  <a:pt x="781051" y="0"/>
                </a:lnTo>
                <a:lnTo>
                  <a:pt x="781051" y="130180"/>
                </a:lnTo>
                <a:lnTo>
                  <a:pt x="730542" y="142580"/>
                </a:lnTo>
                <a:lnTo>
                  <a:pt x="681229" y="157016"/>
                </a:lnTo>
                <a:lnTo>
                  <a:pt x="633167" y="173427"/>
                </a:lnTo>
                <a:lnTo>
                  <a:pt x="586413" y="191750"/>
                </a:lnTo>
                <a:lnTo>
                  <a:pt x="541022" y="211924"/>
                </a:lnTo>
                <a:lnTo>
                  <a:pt x="497050" y="233887"/>
                </a:lnTo>
                <a:lnTo>
                  <a:pt x="454552" y="257577"/>
                </a:lnTo>
                <a:lnTo>
                  <a:pt x="413584" y="282931"/>
                </a:lnTo>
                <a:lnTo>
                  <a:pt x="374202" y="309889"/>
                </a:lnTo>
                <a:lnTo>
                  <a:pt x="336462" y="338387"/>
                </a:lnTo>
                <a:lnTo>
                  <a:pt x="300419" y="368365"/>
                </a:lnTo>
                <a:lnTo>
                  <a:pt x="266128" y="399760"/>
                </a:lnTo>
                <a:lnTo>
                  <a:pt x="233647" y="432510"/>
                </a:lnTo>
                <a:lnTo>
                  <a:pt x="203030" y="466553"/>
                </a:lnTo>
                <a:lnTo>
                  <a:pt x="174332" y="501828"/>
                </a:lnTo>
                <a:lnTo>
                  <a:pt x="147611" y="538272"/>
                </a:lnTo>
                <a:lnTo>
                  <a:pt x="122921" y="575823"/>
                </a:lnTo>
                <a:lnTo>
                  <a:pt x="100318" y="614421"/>
                </a:lnTo>
                <a:lnTo>
                  <a:pt x="79858" y="654002"/>
                </a:lnTo>
                <a:lnTo>
                  <a:pt x="61596" y="694504"/>
                </a:lnTo>
                <a:lnTo>
                  <a:pt x="45589" y="735867"/>
                </a:lnTo>
                <a:lnTo>
                  <a:pt x="31891" y="778027"/>
                </a:lnTo>
                <a:lnTo>
                  <a:pt x="20559" y="820923"/>
                </a:lnTo>
                <a:lnTo>
                  <a:pt x="11648" y="864494"/>
                </a:lnTo>
                <a:lnTo>
                  <a:pt x="5214" y="908676"/>
                </a:lnTo>
                <a:lnTo>
                  <a:pt x="1313" y="953409"/>
                </a:lnTo>
                <a:lnTo>
                  <a:pt x="0" y="998630"/>
                </a:lnTo>
                <a:lnTo>
                  <a:pt x="0" y="1258983"/>
                </a:lnTo>
                <a:lnTo>
                  <a:pt x="1274" y="1303749"/>
                </a:lnTo>
                <a:lnTo>
                  <a:pt x="5058" y="1347948"/>
                </a:lnTo>
                <a:lnTo>
                  <a:pt x="11291" y="1391526"/>
                </a:lnTo>
                <a:lnTo>
                  <a:pt x="19914" y="1434434"/>
                </a:lnTo>
                <a:lnTo>
                  <a:pt x="30867" y="1476619"/>
                </a:lnTo>
                <a:lnTo>
                  <a:pt x="44091" y="1518031"/>
                </a:lnTo>
                <a:lnTo>
                  <a:pt x="59526" y="1558617"/>
                </a:lnTo>
                <a:lnTo>
                  <a:pt x="77112" y="1598327"/>
                </a:lnTo>
                <a:lnTo>
                  <a:pt x="96790" y="1637110"/>
                </a:lnTo>
                <a:lnTo>
                  <a:pt x="118499" y="1674913"/>
                </a:lnTo>
                <a:lnTo>
                  <a:pt x="142181" y="1711685"/>
                </a:lnTo>
                <a:lnTo>
                  <a:pt x="167776" y="1747375"/>
                </a:lnTo>
                <a:lnTo>
                  <a:pt x="195223" y="1781932"/>
                </a:lnTo>
                <a:lnTo>
                  <a:pt x="224463" y="1815304"/>
                </a:lnTo>
                <a:lnTo>
                  <a:pt x="255438" y="1847440"/>
                </a:lnTo>
                <a:lnTo>
                  <a:pt x="288086" y="1878289"/>
                </a:lnTo>
                <a:lnTo>
                  <a:pt x="322348" y="1907798"/>
                </a:lnTo>
                <a:lnTo>
                  <a:pt x="358165" y="1935917"/>
                </a:lnTo>
                <a:lnTo>
                  <a:pt x="395477" y="1962595"/>
                </a:lnTo>
                <a:lnTo>
                  <a:pt x="434224" y="1987779"/>
                </a:lnTo>
                <a:lnTo>
                  <a:pt x="474347" y="2011419"/>
                </a:lnTo>
                <a:lnTo>
                  <a:pt x="515785" y="2033463"/>
                </a:lnTo>
                <a:lnTo>
                  <a:pt x="558480" y="2053859"/>
                </a:lnTo>
                <a:lnTo>
                  <a:pt x="602372" y="2072557"/>
                </a:lnTo>
                <a:lnTo>
                  <a:pt x="647401" y="2089505"/>
                </a:lnTo>
                <a:lnTo>
                  <a:pt x="693506" y="2104652"/>
                </a:lnTo>
                <a:lnTo>
                  <a:pt x="740630" y="2117945"/>
                </a:lnTo>
                <a:lnTo>
                  <a:pt x="788711" y="2129335"/>
                </a:lnTo>
                <a:lnTo>
                  <a:pt x="837691" y="2138769"/>
                </a:lnTo>
                <a:lnTo>
                  <a:pt x="887510" y="2146196"/>
                </a:lnTo>
                <a:lnTo>
                  <a:pt x="938107" y="2151564"/>
                </a:lnTo>
                <a:lnTo>
                  <a:pt x="989424" y="2154823"/>
                </a:lnTo>
                <a:lnTo>
                  <a:pt x="1041400" y="2155921"/>
                </a:lnTo>
                <a:lnTo>
                  <a:pt x="1041400" y="1895570"/>
                </a:lnTo>
                <a:lnTo>
                  <a:pt x="989994" y="1894489"/>
                </a:lnTo>
                <a:lnTo>
                  <a:pt x="939173" y="1891281"/>
                </a:lnTo>
                <a:lnTo>
                  <a:pt x="888999" y="1885990"/>
                </a:lnTo>
                <a:lnTo>
                  <a:pt x="839537" y="1878666"/>
                </a:lnTo>
                <a:lnTo>
                  <a:pt x="790850" y="1869354"/>
                </a:lnTo>
                <a:lnTo>
                  <a:pt x="743001" y="1858102"/>
                </a:lnTo>
                <a:lnTo>
                  <a:pt x="696054" y="1844958"/>
                </a:lnTo>
                <a:lnTo>
                  <a:pt x="650072" y="1829968"/>
                </a:lnTo>
                <a:lnTo>
                  <a:pt x="605118" y="1813179"/>
                </a:lnTo>
                <a:lnTo>
                  <a:pt x="561257" y="1794640"/>
                </a:lnTo>
                <a:lnTo>
                  <a:pt x="518550" y="1774397"/>
                </a:lnTo>
                <a:lnTo>
                  <a:pt x="477063" y="1752497"/>
                </a:lnTo>
                <a:lnTo>
                  <a:pt x="436858" y="1728987"/>
                </a:lnTo>
                <a:lnTo>
                  <a:pt x="397999" y="1703915"/>
                </a:lnTo>
                <a:lnTo>
                  <a:pt x="360549" y="1677328"/>
                </a:lnTo>
                <a:lnTo>
                  <a:pt x="324571" y="1649274"/>
                </a:lnTo>
                <a:lnTo>
                  <a:pt x="290130" y="1619798"/>
                </a:lnTo>
                <a:lnTo>
                  <a:pt x="257287" y="1588949"/>
                </a:lnTo>
                <a:lnTo>
                  <a:pt x="226108" y="1556774"/>
                </a:lnTo>
                <a:lnTo>
                  <a:pt x="196655" y="1523319"/>
                </a:lnTo>
                <a:lnTo>
                  <a:pt x="168992" y="1488633"/>
                </a:lnTo>
                <a:lnTo>
                  <a:pt x="143182" y="1452762"/>
                </a:lnTo>
                <a:lnTo>
                  <a:pt x="119288" y="1415754"/>
                </a:lnTo>
                <a:lnTo>
                  <a:pt x="97375" y="1377655"/>
                </a:lnTo>
                <a:lnTo>
                  <a:pt x="77505" y="1338513"/>
                </a:lnTo>
                <a:lnTo>
                  <a:pt x="59741" y="1298375"/>
                </a:lnTo>
                <a:lnTo>
                  <a:pt x="44148" y="1257289"/>
                </a:lnTo>
                <a:lnTo>
                  <a:pt x="30789" y="1215301"/>
                </a:lnTo>
                <a:lnTo>
                  <a:pt x="19727" y="1172459"/>
                </a:lnTo>
                <a:lnTo>
                  <a:pt x="11026" y="1128810"/>
                </a:lnTo>
              </a:path>
            </a:pathLst>
          </a:custGeom>
          <a:noFill/>
          <a:ln w="12700" cap="flat" cmpd="sng">
            <a:solidFill>
              <a:srgbClr val="4A7EBB"/>
            </a:solidFill>
            <a:prstDash val="solid"/>
            <a:round/>
            <a:headEnd type="none" w="sm" len="sm"/>
            <a:tailEnd type="none" w="sm" len="sm"/>
          </a:ln>
        </p:spPr>
        <p:txBody>
          <a:bodyPr spcFirstLastPara="1" wrap="square" lIns="0" tIns="0" rIns="0" bIns="0" anchor="t" anchorCtr="0">
            <a:noAutofit/>
          </a:bodyPr>
          <a:lstStyle/>
          <a:p>
            <a:pPr fontAlgn="auto">
              <a:spcBef>
                <a:spcPts val="0"/>
              </a:spcBef>
              <a:spcAft>
                <a:spcPts val="0"/>
              </a:spcAft>
              <a:buClr>
                <a:srgbClr val="000000"/>
              </a:buClr>
              <a:buFont typeface="Arial" panose="020B0604020202020204"/>
              <a:buNone/>
            </a:pPr>
            <a:endParaRPr sz="1800" kern="0">
              <a:solidFill>
                <a:srgbClr val="000000"/>
              </a:solidFill>
              <a:latin typeface="Arial" panose="020B0604020202020204"/>
              <a:cs typeface="Arial" panose="020B0604020202020204"/>
              <a:sym typeface="Arial" panose="020B0604020202020204"/>
            </a:endParaRPr>
          </a:p>
        </p:txBody>
      </p:sp>
      <p:sp>
        <p:nvSpPr>
          <p:cNvPr id="12" name="Google Shape;1437;p106">
            <a:extLst>
              <a:ext uri="{FF2B5EF4-FFF2-40B4-BE49-F238E27FC236}">
                <a16:creationId xmlns="" xmlns:a16="http://schemas.microsoft.com/office/drawing/2014/main" id="{209ECB50-7563-45DE-8397-02CFF2624144}"/>
              </a:ext>
            </a:extLst>
          </p:cNvPr>
          <p:cNvSpPr txBox="1"/>
          <p:nvPr/>
        </p:nvSpPr>
        <p:spPr>
          <a:xfrm>
            <a:off x="1686919" y="3363845"/>
            <a:ext cx="1041300" cy="391200"/>
          </a:xfrm>
          <a:prstGeom prst="rect">
            <a:avLst/>
          </a:prstGeom>
          <a:noFill/>
          <a:ln>
            <a:noFill/>
          </a:ln>
        </p:spPr>
        <p:txBody>
          <a:bodyPr spcFirstLastPara="1" wrap="square" lIns="0" tIns="12700" rIns="0" bIns="0" anchor="t" anchorCtr="0">
            <a:noAutofit/>
          </a:bodyPr>
          <a:lstStyle/>
          <a:p>
            <a:pPr marL="12700" fontAlgn="auto">
              <a:spcBef>
                <a:spcPts val="0"/>
              </a:spcBef>
              <a:spcAft>
                <a:spcPts val="0"/>
              </a:spcAft>
              <a:buClr>
                <a:srgbClr val="000000"/>
              </a:buClr>
              <a:buFont typeface="Arial" panose="020B0604020202020204"/>
              <a:buNone/>
            </a:pPr>
            <a:r>
              <a:rPr lang="en-US" sz="2400" kern="0">
                <a:solidFill>
                  <a:srgbClr val="000000"/>
                </a:solidFill>
                <a:latin typeface="Trebuchet MS" panose="020B0603020202020204"/>
                <a:ea typeface="Trebuchet MS" panose="020B0603020202020204"/>
                <a:cs typeface="Trebuchet MS" panose="020B0603020202020204"/>
                <a:sym typeface="Trebuchet MS" panose="020B0603020202020204"/>
              </a:rPr>
              <a:t>Loop</a:t>
            </a:r>
            <a:endParaRPr sz="2400" kern="0">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Tree>
    <p:extLst>
      <p:ext uri="{BB962C8B-B14F-4D97-AF65-F5344CB8AC3E}">
        <p14:creationId xmlns:p14="http://schemas.microsoft.com/office/powerpoint/2010/main" xmlns="" val="28867052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 xmlns:a16="http://schemas.microsoft.com/office/drawing/2014/main" id="{A953A17D-979A-40AB-833C-C16809F91B59}"/>
              </a:ext>
            </a:extLst>
          </p:cNvPr>
          <p:cNvSpPr txBox="1">
            <a:spLocks/>
          </p:cNvSpPr>
          <p:nvPr/>
        </p:nvSpPr>
        <p:spPr>
          <a:xfrm>
            <a:off x="518420" y="293649"/>
            <a:ext cx="7202456" cy="351806"/>
          </a:xfrm>
          <a:prstGeom prst="rect">
            <a:avLst/>
          </a:prstGeom>
        </p:spPr>
        <p:txBody>
          <a:bodyPr vert="horz" lIns="68580" tIns="34290" rIns="68580" bIns="34290" rtlCol="0" anchor="t">
            <a:normAutofit fontScale="90000" lnSpcReduction="100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US" sz="2400" b="1" dirty="0"/>
              <a:t>Resources: Text Books/Reference Books</a:t>
            </a:r>
            <a:endParaRPr lang="en-IN" sz="2400" b="1" dirty="0"/>
          </a:p>
        </p:txBody>
      </p:sp>
      <p:sp>
        <p:nvSpPr>
          <p:cNvPr id="11" name="TextBox 10">
            <a:extLst>
              <a:ext uri="{FF2B5EF4-FFF2-40B4-BE49-F238E27FC236}">
                <a16:creationId xmlns="" xmlns:a16="http://schemas.microsoft.com/office/drawing/2014/main" id="{13BA321F-6FE9-424E-B20C-0BDC4A3FD513}"/>
              </a:ext>
            </a:extLst>
          </p:cNvPr>
          <p:cNvSpPr txBox="1"/>
          <p:nvPr/>
        </p:nvSpPr>
        <p:spPr>
          <a:xfrm>
            <a:off x="1091076" y="868508"/>
            <a:ext cx="1323311" cy="400110"/>
          </a:xfrm>
          <a:prstGeom prst="rect">
            <a:avLst/>
          </a:prstGeom>
          <a:noFill/>
        </p:spPr>
        <p:txBody>
          <a:bodyPr wrap="none" rtlCol="0">
            <a:spAutoFit/>
          </a:bodyPr>
          <a:lstStyle/>
          <a:p>
            <a:r>
              <a:rPr lang="en-US" sz="2000" b="1" dirty="0"/>
              <a:t>Text Books</a:t>
            </a:r>
            <a:endParaRPr lang="en-IN" sz="2000" b="1" dirty="0"/>
          </a:p>
        </p:txBody>
      </p:sp>
      <p:sp>
        <p:nvSpPr>
          <p:cNvPr id="13" name="TextBox 12">
            <a:extLst>
              <a:ext uri="{FF2B5EF4-FFF2-40B4-BE49-F238E27FC236}">
                <a16:creationId xmlns="" xmlns:a16="http://schemas.microsoft.com/office/drawing/2014/main" id="{454FAAED-E08B-4345-9F85-F5DF23277FE6}"/>
              </a:ext>
            </a:extLst>
          </p:cNvPr>
          <p:cNvSpPr txBox="1"/>
          <p:nvPr/>
        </p:nvSpPr>
        <p:spPr>
          <a:xfrm>
            <a:off x="1091076" y="3228945"/>
            <a:ext cx="1955279" cy="400110"/>
          </a:xfrm>
          <a:prstGeom prst="rect">
            <a:avLst/>
          </a:prstGeom>
          <a:noFill/>
        </p:spPr>
        <p:txBody>
          <a:bodyPr wrap="none" rtlCol="0">
            <a:spAutoFit/>
          </a:bodyPr>
          <a:lstStyle/>
          <a:p>
            <a:r>
              <a:rPr lang="en-US" sz="2000" b="1" dirty="0"/>
              <a:t>Reference Books</a:t>
            </a:r>
            <a:endParaRPr lang="en-IN" sz="2000" b="1" dirty="0"/>
          </a:p>
        </p:txBody>
      </p:sp>
      <p:sp>
        <p:nvSpPr>
          <p:cNvPr id="2" name="Slide Number Placeholder 1">
            <a:extLst>
              <a:ext uri="{FF2B5EF4-FFF2-40B4-BE49-F238E27FC236}">
                <a16:creationId xmlns="" xmlns:a16="http://schemas.microsoft.com/office/drawing/2014/main" id="{22BA020B-E479-4DD4-B2DE-9047BA54D49C}"/>
              </a:ext>
            </a:extLst>
          </p:cNvPr>
          <p:cNvSpPr>
            <a:spLocks noGrp="1"/>
          </p:cNvSpPr>
          <p:nvPr>
            <p:ph type="sldNum" sz="quarter" idx="4294967295"/>
          </p:nvPr>
        </p:nvSpPr>
        <p:spPr>
          <a:xfrm>
            <a:off x="11609388" y="6362700"/>
            <a:ext cx="582612" cy="365125"/>
          </a:xfrm>
        </p:spPr>
        <p:txBody>
          <a:bodyPr/>
          <a:lstStyle/>
          <a:p>
            <a:fld id="{BBD0BF76-E763-4964-B6E3-972F78D927E1}" type="slidenum">
              <a:rPr lang="en-IN" smtClean="0"/>
              <a:pPr/>
              <a:t>5</a:t>
            </a:fld>
            <a:endParaRPr lang="en-IN"/>
          </a:p>
        </p:txBody>
      </p:sp>
      <p:graphicFrame>
        <p:nvGraphicFramePr>
          <p:cNvPr id="3" name="Table 2">
            <a:extLst>
              <a:ext uri="{FF2B5EF4-FFF2-40B4-BE49-F238E27FC236}">
                <a16:creationId xmlns="" xmlns:a16="http://schemas.microsoft.com/office/drawing/2014/main" id="{29BB9627-6B4E-43DE-99C4-1A9AD2B1DA58}"/>
              </a:ext>
            </a:extLst>
          </p:cNvPr>
          <p:cNvGraphicFramePr>
            <a:graphicFrameLocks noGrp="1"/>
          </p:cNvGraphicFramePr>
          <p:nvPr>
            <p:extLst>
              <p:ext uri="{D42A27DB-BD31-4B8C-83A1-F6EECF244321}">
                <p14:modId xmlns:p14="http://schemas.microsoft.com/office/powerpoint/2010/main" xmlns="" val="3407973245"/>
              </p:ext>
            </p:extLst>
          </p:nvPr>
        </p:nvGraphicFramePr>
        <p:xfrm>
          <a:off x="1348509" y="1555380"/>
          <a:ext cx="9393382" cy="1210056"/>
        </p:xfrm>
        <a:graphic>
          <a:graphicData uri="http://schemas.openxmlformats.org/drawingml/2006/table">
            <a:tbl>
              <a:tblPr>
                <a:tableStyleId>{D7AC3CCA-C797-4891-BE02-D94E43425B78}</a:tableStyleId>
              </a:tblPr>
              <a:tblGrid>
                <a:gridCol w="757009">
                  <a:extLst>
                    <a:ext uri="{9D8B030D-6E8A-4147-A177-3AD203B41FA5}">
                      <a16:colId xmlns="" xmlns:a16="http://schemas.microsoft.com/office/drawing/2014/main" val="3958096587"/>
                    </a:ext>
                  </a:extLst>
                </a:gridCol>
                <a:gridCol w="8636373">
                  <a:extLst>
                    <a:ext uri="{9D8B030D-6E8A-4147-A177-3AD203B41FA5}">
                      <a16:colId xmlns="" xmlns:a16="http://schemas.microsoft.com/office/drawing/2014/main" val="1592268682"/>
                    </a:ext>
                  </a:extLst>
                </a:gridCol>
              </a:tblGrid>
              <a:tr h="528955">
                <a:tc>
                  <a:txBody>
                    <a:bodyPr/>
                    <a:lstStyle/>
                    <a:p>
                      <a:pPr marL="0" marR="100965" algn="r">
                        <a:lnSpc>
                          <a:spcPct val="115000"/>
                        </a:lnSpc>
                        <a:spcBef>
                          <a:spcPts val="0"/>
                        </a:spcBef>
                        <a:spcAft>
                          <a:spcPts val="0"/>
                        </a:spcAft>
                      </a:pPr>
                      <a:r>
                        <a:rPr lang="en-US" sz="1800" dirty="0">
                          <a:effectLst/>
                        </a:rPr>
                        <a:t>1. </a:t>
                      </a:r>
                      <a:endParaRPr lang="en-US" sz="1800" dirty="0">
                        <a:effectLst/>
                        <a:latin typeface="+mj-lt"/>
                        <a:ea typeface="Arial" panose="020B0604020202020204" pitchFamily="34" charset="0"/>
                      </a:endParaRPr>
                    </a:p>
                  </a:txBody>
                  <a:tcPr marL="63500" marR="63500" marT="63500" marB="63500">
                    <a:noFill/>
                  </a:tcPr>
                </a:tc>
                <a:tc>
                  <a:txBody>
                    <a:bodyPr/>
                    <a:lstStyle/>
                    <a:p>
                      <a:pPr marL="76835" marR="0">
                        <a:lnSpc>
                          <a:spcPct val="115000"/>
                        </a:lnSpc>
                        <a:spcBef>
                          <a:spcPts val="0"/>
                        </a:spcBef>
                        <a:spcAft>
                          <a:spcPts val="0"/>
                        </a:spcAft>
                      </a:pPr>
                      <a:r>
                        <a:rPr lang="en-US" sz="1800" dirty="0">
                          <a:effectLst/>
                          <a:latin typeface="+mj-lt"/>
                          <a:ea typeface="Arial" panose="020B0604020202020204" pitchFamily="34" charset="0"/>
                        </a:rPr>
                        <a:t>Goodfellow, Ian, </a:t>
                      </a:r>
                      <a:r>
                        <a:rPr lang="en-US" sz="1800" dirty="0" err="1">
                          <a:effectLst/>
                          <a:latin typeface="+mj-lt"/>
                          <a:ea typeface="Arial" panose="020B0604020202020204" pitchFamily="34" charset="0"/>
                        </a:rPr>
                        <a:t>Yoshua</a:t>
                      </a:r>
                      <a:r>
                        <a:rPr lang="en-US" sz="1800" dirty="0">
                          <a:effectLst/>
                          <a:latin typeface="+mj-lt"/>
                          <a:ea typeface="Arial" panose="020B0604020202020204" pitchFamily="34" charset="0"/>
                        </a:rPr>
                        <a:t> </a:t>
                      </a:r>
                      <a:r>
                        <a:rPr lang="en-US" sz="1800" dirty="0" err="1">
                          <a:effectLst/>
                          <a:latin typeface="+mj-lt"/>
                          <a:ea typeface="Arial" panose="020B0604020202020204" pitchFamily="34" charset="0"/>
                        </a:rPr>
                        <a:t>Bengio</a:t>
                      </a:r>
                      <a:r>
                        <a:rPr lang="en-US" sz="1800" dirty="0">
                          <a:effectLst/>
                          <a:latin typeface="+mj-lt"/>
                          <a:ea typeface="Arial" panose="020B0604020202020204" pitchFamily="34" charset="0"/>
                        </a:rPr>
                        <a:t>, and Aaron Courville. Deep learning. MIT press, 2016.</a:t>
                      </a:r>
                    </a:p>
                  </a:txBody>
                  <a:tcPr marL="63500" marR="63500" marT="63500" marB="63500">
                    <a:noFill/>
                  </a:tcPr>
                </a:tc>
                <a:extLst>
                  <a:ext uri="{0D108BD9-81ED-4DB2-BD59-A6C34878D82A}">
                    <a16:rowId xmlns="" xmlns:a16="http://schemas.microsoft.com/office/drawing/2014/main" val="3442637910"/>
                  </a:ext>
                </a:extLst>
              </a:tr>
              <a:tr h="481330">
                <a:tc>
                  <a:txBody>
                    <a:bodyPr/>
                    <a:lstStyle/>
                    <a:p>
                      <a:pPr marL="0" marR="100965" algn="r">
                        <a:lnSpc>
                          <a:spcPct val="115000"/>
                        </a:lnSpc>
                        <a:spcBef>
                          <a:spcPts val="0"/>
                        </a:spcBef>
                        <a:spcAft>
                          <a:spcPts val="0"/>
                        </a:spcAft>
                      </a:pPr>
                      <a:r>
                        <a:rPr lang="en-US" sz="1800" dirty="0">
                          <a:effectLst/>
                        </a:rPr>
                        <a:t>2. </a:t>
                      </a:r>
                      <a:endParaRPr lang="en-US" sz="1800" dirty="0">
                        <a:effectLst/>
                        <a:latin typeface="+mj-lt"/>
                        <a:ea typeface="Arial" panose="020B0604020202020204" pitchFamily="34" charset="0"/>
                      </a:endParaRPr>
                    </a:p>
                  </a:txBody>
                  <a:tcPr marL="63500" marR="63500" marT="63500" marB="63500">
                    <a:noFill/>
                  </a:tcPr>
                </a:tc>
                <a:tc>
                  <a:txBody>
                    <a:bodyPr/>
                    <a:lstStyle/>
                    <a:p>
                      <a:pPr marL="81280" marR="36830" indent="1270">
                        <a:lnSpc>
                          <a:spcPct val="101000"/>
                        </a:lnSpc>
                        <a:spcBef>
                          <a:spcPts val="0"/>
                        </a:spcBef>
                        <a:spcAft>
                          <a:spcPts val="0"/>
                        </a:spcAft>
                      </a:pPr>
                      <a:r>
                        <a:rPr lang="en-US" sz="1800" dirty="0" err="1">
                          <a:effectLst/>
                          <a:latin typeface="+mj-lt"/>
                          <a:ea typeface="Arial" panose="020B0604020202020204" pitchFamily="34" charset="0"/>
                        </a:rPr>
                        <a:t>Deisenroth</a:t>
                      </a:r>
                      <a:r>
                        <a:rPr lang="en-US" sz="1800" dirty="0">
                          <a:effectLst/>
                          <a:latin typeface="+mj-lt"/>
                          <a:ea typeface="Arial" panose="020B0604020202020204" pitchFamily="34" charset="0"/>
                        </a:rPr>
                        <a:t>, Marc Peter, A. Aldo Faisal, and Cheng Soon Ong. Mathematics for machine  learning. Cambridge University Press, 2020.</a:t>
                      </a:r>
                    </a:p>
                  </a:txBody>
                  <a:tcPr marL="63500" marR="63500" marT="63500" marB="63500">
                    <a:noFill/>
                  </a:tcPr>
                </a:tc>
                <a:extLst>
                  <a:ext uri="{0D108BD9-81ED-4DB2-BD59-A6C34878D82A}">
                    <a16:rowId xmlns="" xmlns:a16="http://schemas.microsoft.com/office/drawing/2014/main" val="2262497888"/>
                  </a:ext>
                </a:extLst>
              </a:tr>
            </a:tbl>
          </a:graphicData>
        </a:graphic>
      </p:graphicFrame>
      <p:graphicFrame>
        <p:nvGraphicFramePr>
          <p:cNvPr id="4" name="Table 3">
            <a:extLst>
              <a:ext uri="{FF2B5EF4-FFF2-40B4-BE49-F238E27FC236}">
                <a16:creationId xmlns="" xmlns:a16="http://schemas.microsoft.com/office/drawing/2014/main" id="{4953D877-EB57-4A42-9B13-AD9E325E495C}"/>
              </a:ext>
            </a:extLst>
          </p:cNvPr>
          <p:cNvGraphicFramePr>
            <a:graphicFrameLocks noGrp="1"/>
          </p:cNvGraphicFramePr>
          <p:nvPr>
            <p:extLst>
              <p:ext uri="{D42A27DB-BD31-4B8C-83A1-F6EECF244321}">
                <p14:modId xmlns:p14="http://schemas.microsoft.com/office/powerpoint/2010/main" xmlns="" val="1840043145"/>
              </p:ext>
            </p:extLst>
          </p:nvPr>
        </p:nvGraphicFramePr>
        <p:xfrm>
          <a:off x="1348509" y="3876910"/>
          <a:ext cx="9393382" cy="1566037"/>
        </p:xfrm>
        <a:graphic>
          <a:graphicData uri="http://schemas.openxmlformats.org/drawingml/2006/table">
            <a:tbl>
              <a:tblPr>
                <a:tableStyleId>{D7AC3CCA-C797-4891-BE02-D94E43425B78}</a:tableStyleId>
              </a:tblPr>
              <a:tblGrid>
                <a:gridCol w="757009">
                  <a:extLst>
                    <a:ext uri="{9D8B030D-6E8A-4147-A177-3AD203B41FA5}">
                      <a16:colId xmlns="" xmlns:a16="http://schemas.microsoft.com/office/drawing/2014/main" val="1356878082"/>
                    </a:ext>
                  </a:extLst>
                </a:gridCol>
                <a:gridCol w="8636373">
                  <a:extLst>
                    <a:ext uri="{9D8B030D-6E8A-4147-A177-3AD203B41FA5}">
                      <a16:colId xmlns="" xmlns:a16="http://schemas.microsoft.com/office/drawing/2014/main" val="1523990575"/>
                    </a:ext>
                  </a:extLst>
                </a:gridCol>
              </a:tblGrid>
              <a:tr h="296545">
                <a:tc>
                  <a:txBody>
                    <a:bodyPr/>
                    <a:lstStyle/>
                    <a:p>
                      <a:pPr marL="0" marR="100965" algn="r">
                        <a:lnSpc>
                          <a:spcPct val="115000"/>
                        </a:lnSpc>
                        <a:spcBef>
                          <a:spcPts val="0"/>
                        </a:spcBef>
                        <a:spcAft>
                          <a:spcPts val="0"/>
                        </a:spcAft>
                      </a:pPr>
                      <a:r>
                        <a:rPr lang="en-US" sz="1800">
                          <a:effectLst/>
                          <a:latin typeface="+mj-lt"/>
                        </a:rPr>
                        <a:t>1. </a:t>
                      </a:r>
                      <a:endParaRPr lang="en-US" sz="1800">
                        <a:effectLst/>
                        <a:latin typeface="+mj-lt"/>
                        <a:ea typeface="Arial" panose="020B0604020202020204" pitchFamily="34" charset="0"/>
                      </a:endParaRPr>
                    </a:p>
                  </a:txBody>
                  <a:tcPr marL="63500" marR="63500" marT="63500" marB="63500">
                    <a:noFill/>
                  </a:tcPr>
                </a:tc>
                <a:tc>
                  <a:txBody>
                    <a:bodyPr/>
                    <a:lstStyle/>
                    <a:p>
                      <a:pPr marL="82550" marR="0">
                        <a:lnSpc>
                          <a:spcPct val="115000"/>
                        </a:lnSpc>
                        <a:spcBef>
                          <a:spcPts val="0"/>
                        </a:spcBef>
                        <a:spcAft>
                          <a:spcPts val="0"/>
                        </a:spcAft>
                      </a:pPr>
                      <a:r>
                        <a:rPr lang="en-US" sz="1800" dirty="0">
                          <a:effectLst/>
                          <a:latin typeface="+mj-lt"/>
                          <a:ea typeface="Arial" panose="020B0604020202020204" pitchFamily="34" charset="0"/>
                        </a:rPr>
                        <a:t>Mitchell, Tom M. "Machine learning." (1997).</a:t>
                      </a:r>
                    </a:p>
                  </a:txBody>
                  <a:tcPr marL="63500" marR="63500" marT="63500" marB="63500">
                    <a:noFill/>
                  </a:tcPr>
                </a:tc>
                <a:extLst>
                  <a:ext uri="{0D108BD9-81ED-4DB2-BD59-A6C34878D82A}">
                    <a16:rowId xmlns="" xmlns:a16="http://schemas.microsoft.com/office/drawing/2014/main" val="2343592634"/>
                  </a:ext>
                </a:extLst>
              </a:tr>
              <a:tr h="295275">
                <a:tc>
                  <a:txBody>
                    <a:bodyPr/>
                    <a:lstStyle/>
                    <a:p>
                      <a:pPr marL="0" marR="100965" algn="r">
                        <a:lnSpc>
                          <a:spcPct val="115000"/>
                        </a:lnSpc>
                        <a:spcBef>
                          <a:spcPts val="0"/>
                        </a:spcBef>
                        <a:spcAft>
                          <a:spcPts val="0"/>
                        </a:spcAft>
                      </a:pPr>
                      <a:r>
                        <a:rPr lang="en-US" sz="1800">
                          <a:effectLst/>
                          <a:latin typeface="+mj-lt"/>
                        </a:rPr>
                        <a:t>2. </a:t>
                      </a:r>
                      <a:endParaRPr lang="en-US" sz="1800">
                        <a:effectLst/>
                        <a:latin typeface="+mj-lt"/>
                        <a:ea typeface="Arial" panose="020B0604020202020204" pitchFamily="34" charset="0"/>
                      </a:endParaRPr>
                    </a:p>
                  </a:txBody>
                  <a:tcPr marL="63500" marR="63500" marT="63500" marB="63500">
                    <a:noFill/>
                  </a:tcPr>
                </a:tc>
                <a:tc>
                  <a:txBody>
                    <a:bodyPr/>
                    <a:lstStyle/>
                    <a:p>
                      <a:pPr marL="82550" marR="0">
                        <a:lnSpc>
                          <a:spcPct val="115000"/>
                        </a:lnSpc>
                        <a:spcBef>
                          <a:spcPts val="0"/>
                        </a:spcBef>
                        <a:spcAft>
                          <a:spcPts val="0"/>
                        </a:spcAft>
                      </a:pPr>
                      <a:r>
                        <a:rPr lang="en-US" sz="1800" dirty="0">
                          <a:effectLst/>
                          <a:latin typeface="+mj-lt"/>
                          <a:ea typeface="Arial" panose="020B0604020202020204" pitchFamily="34" charset="0"/>
                        </a:rPr>
                        <a:t>Bishop, Christopher M. Pattern recognition and machine learning. springer, 2006.</a:t>
                      </a:r>
                    </a:p>
                  </a:txBody>
                  <a:tcPr marL="63500" marR="63500" marT="63500" marB="63500">
                    <a:noFill/>
                  </a:tcPr>
                </a:tc>
                <a:extLst>
                  <a:ext uri="{0D108BD9-81ED-4DB2-BD59-A6C34878D82A}">
                    <a16:rowId xmlns="" xmlns:a16="http://schemas.microsoft.com/office/drawing/2014/main" val="289702317"/>
                  </a:ext>
                </a:extLst>
              </a:tr>
              <a:tr h="480060">
                <a:tc>
                  <a:txBody>
                    <a:bodyPr/>
                    <a:lstStyle/>
                    <a:p>
                      <a:pPr marL="0" marR="100965" algn="r">
                        <a:lnSpc>
                          <a:spcPct val="115000"/>
                        </a:lnSpc>
                        <a:spcBef>
                          <a:spcPts val="0"/>
                        </a:spcBef>
                        <a:spcAft>
                          <a:spcPts val="0"/>
                        </a:spcAft>
                      </a:pPr>
                      <a:r>
                        <a:rPr lang="en-US" sz="1800">
                          <a:effectLst/>
                          <a:latin typeface="+mj-lt"/>
                        </a:rPr>
                        <a:t>3. </a:t>
                      </a:r>
                      <a:endParaRPr lang="en-US" sz="1800">
                        <a:effectLst/>
                        <a:latin typeface="+mj-lt"/>
                        <a:ea typeface="Arial" panose="020B0604020202020204" pitchFamily="34" charset="0"/>
                      </a:endParaRPr>
                    </a:p>
                  </a:txBody>
                  <a:tcPr marL="63500" marR="63500" marT="63500" marB="63500">
                    <a:noFill/>
                  </a:tcPr>
                </a:tc>
                <a:tc>
                  <a:txBody>
                    <a:bodyPr/>
                    <a:lstStyle/>
                    <a:p>
                      <a:pPr marL="76200" marR="33655" indent="6350">
                        <a:lnSpc>
                          <a:spcPct val="101000"/>
                        </a:lnSpc>
                        <a:spcBef>
                          <a:spcPts val="0"/>
                        </a:spcBef>
                        <a:spcAft>
                          <a:spcPts val="0"/>
                        </a:spcAft>
                      </a:pPr>
                      <a:r>
                        <a:rPr lang="en-US" sz="1800" dirty="0">
                          <a:effectLst/>
                          <a:latin typeface="+mj-lt"/>
                          <a:ea typeface="Arial" panose="020B0604020202020204" pitchFamily="34" charset="0"/>
                        </a:rPr>
                        <a:t>Hastie, Trevor, Robert </a:t>
                      </a:r>
                      <a:r>
                        <a:rPr lang="en-US" sz="1800" dirty="0" err="1">
                          <a:effectLst/>
                          <a:latin typeface="+mj-lt"/>
                          <a:ea typeface="Arial" panose="020B0604020202020204" pitchFamily="34" charset="0"/>
                        </a:rPr>
                        <a:t>Tibshirani</a:t>
                      </a:r>
                      <a:r>
                        <a:rPr lang="en-US" sz="1800" dirty="0">
                          <a:effectLst/>
                          <a:latin typeface="+mj-lt"/>
                          <a:ea typeface="Arial" panose="020B0604020202020204" pitchFamily="34" charset="0"/>
                        </a:rPr>
                        <a:t>, and Jerome Friedman. The elements of statistical learning:  data mining, inference, and prediction. Springer Science &amp; Business Media, 2009.</a:t>
                      </a:r>
                    </a:p>
                  </a:txBody>
                  <a:tcPr marL="63500" marR="63500" marT="63500" marB="63500">
                    <a:noFill/>
                  </a:tcPr>
                </a:tc>
                <a:extLst>
                  <a:ext uri="{0D108BD9-81ED-4DB2-BD59-A6C34878D82A}">
                    <a16:rowId xmlns="" xmlns:a16="http://schemas.microsoft.com/office/drawing/2014/main" val="3835581864"/>
                  </a:ext>
                </a:extLst>
              </a:tr>
            </a:tbl>
          </a:graphicData>
        </a:graphic>
      </p:graphicFrame>
    </p:spTree>
    <p:extLst>
      <p:ext uri="{BB962C8B-B14F-4D97-AF65-F5344CB8AC3E}">
        <p14:creationId xmlns:p14="http://schemas.microsoft.com/office/powerpoint/2010/main" xmlns="" val="3089642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 xmlns:a16="http://schemas.microsoft.com/office/drawing/2014/main" id="{16F37118-AC43-48AE-AECA-8138BDCD0ABF}"/>
              </a:ext>
            </a:extLst>
          </p:cNvPr>
          <p:cNvSpPr txBox="1">
            <a:spLocks/>
          </p:cNvSpPr>
          <p:nvPr/>
        </p:nvSpPr>
        <p:spPr>
          <a:xfrm>
            <a:off x="424004" y="307334"/>
            <a:ext cx="7202456" cy="351806"/>
          </a:xfrm>
          <a:prstGeom prst="rect">
            <a:avLst/>
          </a:prstGeom>
        </p:spPr>
        <p:txBody>
          <a:bodyPr vert="horz" lIns="68580" tIns="34290" rIns="68580" bIns="34290" rtlCol="0" anchor="t">
            <a:normAutofit fontScale="90000" lnSpcReduction="10000"/>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r>
              <a:rPr lang="en-US" sz="2400" b="1" dirty="0"/>
              <a:t>Assessment / Marking Scheme</a:t>
            </a:r>
            <a:endParaRPr lang="en-IN" sz="2400" b="1" dirty="0"/>
          </a:p>
        </p:txBody>
      </p:sp>
      <p:graphicFrame>
        <p:nvGraphicFramePr>
          <p:cNvPr id="10" name="Table 10">
            <a:extLst>
              <a:ext uri="{FF2B5EF4-FFF2-40B4-BE49-F238E27FC236}">
                <a16:creationId xmlns="" xmlns:a16="http://schemas.microsoft.com/office/drawing/2014/main" id="{310B4251-D54E-4147-9CE9-C67901D0D9A6}"/>
              </a:ext>
            </a:extLst>
          </p:cNvPr>
          <p:cNvGraphicFramePr>
            <a:graphicFrameLocks noGrp="1"/>
          </p:cNvGraphicFramePr>
          <p:nvPr>
            <p:extLst>
              <p:ext uri="{D42A27DB-BD31-4B8C-83A1-F6EECF244321}">
                <p14:modId xmlns:p14="http://schemas.microsoft.com/office/powerpoint/2010/main" xmlns="" val="2603302337"/>
              </p:ext>
            </p:extLst>
          </p:nvPr>
        </p:nvGraphicFramePr>
        <p:xfrm>
          <a:off x="1556265" y="1052895"/>
          <a:ext cx="8603735" cy="4082526"/>
        </p:xfrm>
        <a:graphic>
          <a:graphicData uri="http://schemas.openxmlformats.org/drawingml/2006/table">
            <a:tbl>
              <a:tblPr firstRow="1" bandRow="1">
                <a:tableStyleId>{D7AC3CCA-C797-4891-BE02-D94E43425B78}</a:tableStyleId>
              </a:tblPr>
              <a:tblGrid>
                <a:gridCol w="5267379">
                  <a:extLst>
                    <a:ext uri="{9D8B030D-6E8A-4147-A177-3AD203B41FA5}">
                      <a16:colId xmlns="" xmlns:a16="http://schemas.microsoft.com/office/drawing/2014/main" val="1552727160"/>
                    </a:ext>
                  </a:extLst>
                </a:gridCol>
                <a:gridCol w="3336356">
                  <a:extLst>
                    <a:ext uri="{9D8B030D-6E8A-4147-A177-3AD203B41FA5}">
                      <a16:colId xmlns="" xmlns:a16="http://schemas.microsoft.com/office/drawing/2014/main" val="421620909"/>
                    </a:ext>
                  </a:extLst>
                </a:gridCol>
              </a:tblGrid>
              <a:tr h="453614">
                <a:tc>
                  <a:txBody>
                    <a:bodyPr/>
                    <a:lstStyle/>
                    <a:p>
                      <a:pPr algn="ctr"/>
                      <a:r>
                        <a:rPr lang="en-US" sz="1800" dirty="0"/>
                        <a:t>Component</a:t>
                      </a:r>
                      <a:endParaRPr lang="en-IN" sz="1800" dirty="0">
                        <a:latin typeface="+mj-lt"/>
                      </a:endParaRPr>
                    </a:p>
                  </a:txBody>
                  <a:tcPr marL="68580" marR="68580" marT="34290" marB="34290">
                    <a:noFill/>
                  </a:tcPr>
                </a:tc>
                <a:tc>
                  <a:txBody>
                    <a:bodyPr/>
                    <a:lstStyle/>
                    <a:p>
                      <a:pPr algn="ctr"/>
                      <a:r>
                        <a:rPr lang="en-US" sz="1800" dirty="0"/>
                        <a:t>Maximum Marks</a:t>
                      </a:r>
                      <a:endParaRPr lang="en-IN" sz="1800" dirty="0">
                        <a:latin typeface="+mj-lt"/>
                      </a:endParaRPr>
                    </a:p>
                  </a:txBody>
                  <a:tcPr marL="68580" marR="68580" marT="34290" marB="34290">
                    <a:noFill/>
                  </a:tcPr>
                </a:tc>
                <a:extLst>
                  <a:ext uri="{0D108BD9-81ED-4DB2-BD59-A6C34878D82A}">
                    <a16:rowId xmlns="" xmlns:a16="http://schemas.microsoft.com/office/drawing/2014/main" val="2978341113"/>
                  </a:ext>
                </a:extLst>
              </a:tr>
              <a:tr h="453614">
                <a:tc>
                  <a:txBody>
                    <a:bodyPr/>
                    <a:lstStyle/>
                    <a:p>
                      <a:pPr algn="l"/>
                      <a:r>
                        <a:rPr lang="en-US" sz="1800" b="1" dirty="0"/>
                        <a:t>T1</a:t>
                      </a:r>
                      <a:endParaRPr lang="en-IN" sz="1800" b="1" dirty="0">
                        <a:latin typeface="+mj-lt"/>
                        <a:cs typeface="Times New Roman" panose="02020603050405020304" pitchFamily="18" charset="0"/>
                      </a:endParaRPr>
                    </a:p>
                  </a:txBody>
                  <a:tcPr marL="68580" marR="68580" marT="34290" marB="34290">
                    <a:noFill/>
                  </a:tcPr>
                </a:tc>
                <a:tc>
                  <a:txBody>
                    <a:bodyPr/>
                    <a:lstStyle/>
                    <a:p>
                      <a:pPr algn="ctr"/>
                      <a:r>
                        <a:rPr lang="en-US" sz="1800" b="1" dirty="0"/>
                        <a:t>20</a:t>
                      </a:r>
                      <a:endParaRPr lang="en-IN" sz="1800" b="1" dirty="0">
                        <a:latin typeface="+mj-lt"/>
                        <a:cs typeface="Times New Roman" panose="02020603050405020304" pitchFamily="18" charset="0"/>
                      </a:endParaRPr>
                    </a:p>
                  </a:txBody>
                  <a:tcPr marL="68580" marR="68580" marT="34290" marB="34290">
                    <a:noFill/>
                  </a:tcPr>
                </a:tc>
                <a:extLst>
                  <a:ext uri="{0D108BD9-81ED-4DB2-BD59-A6C34878D82A}">
                    <a16:rowId xmlns="" xmlns:a16="http://schemas.microsoft.com/office/drawing/2014/main" val="3173418945"/>
                  </a:ext>
                </a:extLst>
              </a:tr>
              <a:tr h="453614">
                <a:tc>
                  <a:txBody>
                    <a:bodyPr/>
                    <a:lstStyle/>
                    <a:p>
                      <a:pPr algn="l"/>
                      <a:r>
                        <a:rPr lang="en-US" sz="1800" b="1" dirty="0"/>
                        <a:t>T2</a:t>
                      </a:r>
                      <a:endParaRPr lang="en-IN" sz="1800" b="1" dirty="0">
                        <a:latin typeface="+mj-lt"/>
                        <a:cs typeface="Times New Roman" panose="02020603050405020304" pitchFamily="18" charset="0"/>
                      </a:endParaRPr>
                    </a:p>
                  </a:txBody>
                  <a:tcPr marL="68580" marR="68580" marT="34290" marB="34290">
                    <a:noFill/>
                  </a:tcPr>
                </a:tc>
                <a:tc>
                  <a:txBody>
                    <a:bodyPr/>
                    <a:lstStyle/>
                    <a:p>
                      <a:pPr algn="ctr"/>
                      <a:r>
                        <a:rPr lang="en-US" sz="1800" b="1" dirty="0"/>
                        <a:t>20</a:t>
                      </a:r>
                      <a:endParaRPr lang="en-IN" sz="1800" b="1" dirty="0">
                        <a:latin typeface="+mj-lt"/>
                        <a:cs typeface="Times New Roman" panose="02020603050405020304" pitchFamily="18" charset="0"/>
                      </a:endParaRPr>
                    </a:p>
                  </a:txBody>
                  <a:tcPr marL="68580" marR="68580" marT="34290" marB="34290">
                    <a:noFill/>
                  </a:tcPr>
                </a:tc>
                <a:extLst>
                  <a:ext uri="{0D108BD9-81ED-4DB2-BD59-A6C34878D82A}">
                    <a16:rowId xmlns="" xmlns:a16="http://schemas.microsoft.com/office/drawing/2014/main" val="807153314"/>
                  </a:ext>
                </a:extLst>
              </a:tr>
              <a:tr h="453614">
                <a:tc>
                  <a:txBody>
                    <a:bodyPr/>
                    <a:lstStyle/>
                    <a:p>
                      <a:pPr algn="l"/>
                      <a:r>
                        <a:rPr lang="en-US" sz="1800" b="1" dirty="0"/>
                        <a:t>End Term Examination</a:t>
                      </a:r>
                      <a:endParaRPr lang="en-IN" sz="1800" b="1" dirty="0">
                        <a:latin typeface="+mj-lt"/>
                        <a:cs typeface="Times New Roman" panose="02020603050405020304" pitchFamily="18" charset="0"/>
                      </a:endParaRPr>
                    </a:p>
                  </a:txBody>
                  <a:tcPr marL="68580" marR="68580" marT="34290" marB="34290">
                    <a:noFill/>
                  </a:tcPr>
                </a:tc>
                <a:tc>
                  <a:txBody>
                    <a:bodyPr/>
                    <a:lstStyle/>
                    <a:p>
                      <a:pPr algn="ctr"/>
                      <a:r>
                        <a:rPr lang="en-US" sz="1800" b="1" dirty="0"/>
                        <a:t>35</a:t>
                      </a:r>
                      <a:endParaRPr lang="en-IN" sz="1800" b="1" dirty="0">
                        <a:latin typeface="+mj-lt"/>
                        <a:cs typeface="Times New Roman" panose="02020603050405020304" pitchFamily="18" charset="0"/>
                      </a:endParaRPr>
                    </a:p>
                  </a:txBody>
                  <a:tcPr marL="68580" marR="68580" marT="34290" marB="34290">
                    <a:noFill/>
                  </a:tcPr>
                </a:tc>
                <a:extLst>
                  <a:ext uri="{0D108BD9-81ED-4DB2-BD59-A6C34878D82A}">
                    <a16:rowId xmlns="" xmlns:a16="http://schemas.microsoft.com/office/drawing/2014/main" val="2957151503"/>
                  </a:ext>
                </a:extLst>
              </a:tr>
              <a:tr h="453614">
                <a:tc>
                  <a:txBody>
                    <a:bodyPr/>
                    <a:lstStyle/>
                    <a:p>
                      <a:pPr algn="l"/>
                      <a:r>
                        <a:rPr lang="en-US" sz="1800" b="1" dirty="0"/>
                        <a:t>TA (breakup below)</a:t>
                      </a:r>
                      <a:endParaRPr lang="en-IN" sz="1800" b="1" dirty="0">
                        <a:latin typeface="+mj-lt"/>
                        <a:cs typeface="Times New Roman" panose="02020603050405020304" pitchFamily="18" charset="0"/>
                      </a:endParaRPr>
                    </a:p>
                  </a:txBody>
                  <a:tcPr marL="68580" marR="68580" marT="34290" marB="34290">
                    <a:noFill/>
                  </a:tcPr>
                </a:tc>
                <a:tc>
                  <a:txBody>
                    <a:bodyPr/>
                    <a:lstStyle/>
                    <a:p>
                      <a:pPr algn="ctr"/>
                      <a:r>
                        <a:rPr lang="en-US" sz="1800" b="1" dirty="0"/>
                        <a:t>25</a:t>
                      </a:r>
                      <a:endParaRPr lang="en-IN" sz="1800" b="1" dirty="0">
                        <a:latin typeface="+mj-lt"/>
                        <a:cs typeface="Times New Roman" panose="02020603050405020304" pitchFamily="18" charset="0"/>
                      </a:endParaRPr>
                    </a:p>
                  </a:txBody>
                  <a:tcPr marL="68580" marR="68580" marT="34290" marB="34290">
                    <a:noFill/>
                  </a:tcPr>
                </a:tc>
                <a:extLst>
                  <a:ext uri="{0D108BD9-81ED-4DB2-BD59-A6C34878D82A}">
                    <a16:rowId xmlns="" xmlns:a16="http://schemas.microsoft.com/office/drawing/2014/main" val="426139999"/>
                  </a:ext>
                </a:extLst>
              </a:tr>
              <a:tr h="453614">
                <a:tc>
                  <a:txBody>
                    <a:bodyPr/>
                    <a:lstStyle/>
                    <a:p>
                      <a:pPr algn="r"/>
                      <a:r>
                        <a:rPr lang="en-US" sz="1800" b="1" dirty="0">
                          <a:solidFill>
                            <a:srgbClr val="0070C0"/>
                          </a:solidFill>
                        </a:rPr>
                        <a:t>Attendance</a:t>
                      </a:r>
                      <a:endParaRPr lang="en-IN" sz="1800" b="1" dirty="0">
                        <a:solidFill>
                          <a:srgbClr val="0070C0"/>
                        </a:solidFill>
                        <a:latin typeface="+mj-lt"/>
                      </a:endParaRPr>
                    </a:p>
                  </a:txBody>
                  <a:tcPr marL="68580" marR="68580" marT="34290" marB="34290">
                    <a:noFill/>
                  </a:tcPr>
                </a:tc>
                <a:tc>
                  <a:txBody>
                    <a:bodyPr/>
                    <a:lstStyle/>
                    <a:p>
                      <a:pPr algn="ctr"/>
                      <a:r>
                        <a:rPr lang="en-US" sz="1800" b="1" dirty="0">
                          <a:solidFill>
                            <a:srgbClr val="0070C0"/>
                          </a:solidFill>
                        </a:rPr>
                        <a:t> 10</a:t>
                      </a:r>
                      <a:endParaRPr lang="en-IN" sz="1800" b="1" dirty="0">
                        <a:solidFill>
                          <a:srgbClr val="0070C0"/>
                        </a:solidFill>
                        <a:latin typeface="+mj-lt"/>
                      </a:endParaRPr>
                    </a:p>
                  </a:txBody>
                  <a:tcPr marL="68580" marR="68580" marT="34290" marB="34290">
                    <a:noFill/>
                  </a:tcPr>
                </a:tc>
                <a:extLst>
                  <a:ext uri="{0D108BD9-81ED-4DB2-BD59-A6C34878D82A}">
                    <a16:rowId xmlns="" xmlns:a16="http://schemas.microsoft.com/office/drawing/2014/main" val="648622003"/>
                  </a:ext>
                </a:extLst>
              </a:tr>
              <a:tr h="453614">
                <a:tc>
                  <a:txBody>
                    <a:bodyPr/>
                    <a:lstStyle/>
                    <a:p>
                      <a:pPr algn="r"/>
                      <a:r>
                        <a:rPr lang="en-US" sz="1800" b="1" dirty="0">
                          <a:solidFill>
                            <a:srgbClr val="0070C0"/>
                          </a:solidFill>
                        </a:rPr>
                        <a:t>Project based Learning (PBL)</a:t>
                      </a:r>
                      <a:endParaRPr lang="en-IN" sz="1800" b="1" dirty="0">
                        <a:solidFill>
                          <a:srgbClr val="0070C0"/>
                        </a:solidFill>
                        <a:latin typeface="+mj-lt"/>
                      </a:endParaRPr>
                    </a:p>
                  </a:txBody>
                  <a:tcPr marL="68580" marR="68580" marT="34290" marB="34290">
                    <a:noFill/>
                  </a:tcPr>
                </a:tc>
                <a:tc>
                  <a:txBody>
                    <a:bodyPr/>
                    <a:lstStyle/>
                    <a:p>
                      <a:pPr algn="ctr"/>
                      <a:r>
                        <a:rPr lang="en-US" sz="1800" b="1" dirty="0">
                          <a:solidFill>
                            <a:srgbClr val="0070C0"/>
                          </a:solidFill>
                        </a:rPr>
                        <a:t>10</a:t>
                      </a:r>
                      <a:endParaRPr lang="en-IN" sz="1800" b="1" dirty="0">
                        <a:solidFill>
                          <a:srgbClr val="0070C0"/>
                        </a:solidFill>
                        <a:latin typeface="+mj-lt"/>
                      </a:endParaRPr>
                    </a:p>
                  </a:txBody>
                  <a:tcPr marL="68580" marR="68580" marT="34290" marB="34290">
                    <a:noFill/>
                  </a:tcPr>
                </a:tc>
                <a:extLst>
                  <a:ext uri="{0D108BD9-81ED-4DB2-BD59-A6C34878D82A}">
                    <a16:rowId xmlns="" xmlns:a16="http://schemas.microsoft.com/office/drawing/2014/main" val="43189860"/>
                  </a:ext>
                </a:extLst>
              </a:tr>
              <a:tr h="453614">
                <a:tc>
                  <a:txBody>
                    <a:bodyPr/>
                    <a:lstStyle/>
                    <a:p>
                      <a:pPr algn="r"/>
                      <a:r>
                        <a:rPr lang="en-US" sz="1800" b="1" dirty="0">
                          <a:solidFill>
                            <a:srgbClr val="0070C0"/>
                          </a:solidFill>
                        </a:rPr>
                        <a:t>Qui/Assignments</a:t>
                      </a:r>
                      <a:endParaRPr lang="en-IN" sz="1800" b="1" dirty="0">
                        <a:solidFill>
                          <a:srgbClr val="0070C0"/>
                        </a:solidFill>
                        <a:latin typeface="+mj-lt"/>
                      </a:endParaRPr>
                    </a:p>
                  </a:txBody>
                  <a:tcPr marL="68580" marR="68580" marT="34290" marB="34290">
                    <a:noFill/>
                  </a:tcPr>
                </a:tc>
                <a:tc>
                  <a:txBody>
                    <a:bodyPr/>
                    <a:lstStyle/>
                    <a:p>
                      <a:pPr algn="ctr"/>
                      <a:r>
                        <a:rPr lang="en-US" sz="1800" b="1" dirty="0">
                          <a:solidFill>
                            <a:srgbClr val="0070C0"/>
                          </a:solidFill>
                        </a:rPr>
                        <a:t>  5</a:t>
                      </a:r>
                      <a:endParaRPr lang="en-IN" sz="1800" b="1" dirty="0">
                        <a:solidFill>
                          <a:srgbClr val="0070C0"/>
                        </a:solidFill>
                        <a:latin typeface="+mj-lt"/>
                      </a:endParaRPr>
                    </a:p>
                  </a:txBody>
                  <a:tcPr marL="68580" marR="68580" marT="34290" marB="34290">
                    <a:noFill/>
                  </a:tcPr>
                </a:tc>
                <a:extLst>
                  <a:ext uri="{0D108BD9-81ED-4DB2-BD59-A6C34878D82A}">
                    <a16:rowId xmlns="" xmlns:a16="http://schemas.microsoft.com/office/drawing/2014/main" val="966278342"/>
                  </a:ext>
                </a:extLst>
              </a:tr>
              <a:tr h="453614">
                <a:tc>
                  <a:txBody>
                    <a:bodyPr/>
                    <a:lstStyle/>
                    <a:p>
                      <a:r>
                        <a:rPr lang="en-US" sz="1800" b="1" dirty="0"/>
                        <a:t>Total </a:t>
                      </a:r>
                      <a:endParaRPr lang="en-IN" sz="1800" b="1" dirty="0">
                        <a:latin typeface="+mj-lt"/>
                      </a:endParaRPr>
                    </a:p>
                  </a:txBody>
                  <a:tcPr marL="68580" marR="68580" marT="34290" marB="34290">
                    <a:noFill/>
                  </a:tcPr>
                </a:tc>
                <a:tc>
                  <a:txBody>
                    <a:bodyPr/>
                    <a:lstStyle/>
                    <a:p>
                      <a:pPr algn="ctr"/>
                      <a:r>
                        <a:rPr lang="en-US" sz="1800" b="1" dirty="0"/>
                        <a:t>100</a:t>
                      </a:r>
                      <a:endParaRPr lang="en-IN" sz="1800" b="1" dirty="0">
                        <a:latin typeface="+mj-lt"/>
                      </a:endParaRPr>
                    </a:p>
                  </a:txBody>
                  <a:tcPr marL="68580" marR="68580" marT="34290" marB="34290">
                    <a:noFill/>
                  </a:tcPr>
                </a:tc>
                <a:extLst>
                  <a:ext uri="{0D108BD9-81ED-4DB2-BD59-A6C34878D82A}">
                    <a16:rowId xmlns="" xmlns:a16="http://schemas.microsoft.com/office/drawing/2014/main" val="1589241740"/>
                  </a:ext>
                </a:extLst>
              </a:tr>
            </a:tbl>
          </a:graphicData>
        </a:graphic>
      </p:graphicFrame>
      <p:sp>
        <p:nvSpPr>
          <p:cNvPr id="2" name="Slide Number Placeholder 1">
            <a:extLst>
              <a:ext uri="{FF2B5EF4-FFF2-40B4-BE49-F238E27FC236}">
                <a16:creationId xmlns="" xmlns:a16="http://schemas.microsoft.com/office/drawing/2014/main" id="{DF47434D-8643-4D3E-8F38-CBEC80C4ED8C}"/>
              </a:ext>
            </a:extLst>
          </p:cNvPr>
          <p:cNvSpPr>
            <a:spLocks noGrp="1"/>
          </p:cNvSpPr>
          <p:nvPr>
            <p:ph type="sldNum" sz="quarter" idx="4294967295"/>
          </p:nvPr>
        </p:nvSpPr>
        <p:spPr>
          <a:xfrm>
            <a:off x="11609388" y="6362700"/>
            <a:ext cx="582612" cy="365125"/>
          </a:xfrm>
        </p:spPr>
        <p:txBody>
          <a:bodyPr/>
          <a:lstStyle/>
          <a:p>
            <a:fld id="{BBD0BF76-E763-4964-B6E3-972F78D927E1}" type="slidenum">
              <a:rPr lang="en-IN" smtClean="0"/>
              <a:pPr/>
              <a:t>6</a:t>
            </a:fld>
            <a:endParaRPr lang="en-IN"/>
          </a:p>
        </p:txBody>
      </p:sp>
    </p:spTree>
    <p:extLst>
      <p:ext uri="{BB962C8B-B14F-4D97-AF65-F5344CB8AC3E}">
        <p14:creationId xmlns:p14="http://schemas.microsoft.com/office/powerpoint/2010/main" xmlns="" val="1058161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609600" y="1118831"/>
            <a:ext cx="10668000" cy="3915687"/>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Machine </a:t>
            </a:r>
            <a:r>
              <a:rPr lang="en-US" sz="2400" b="1" dirty="0">
                <a:solidFill>
                  <a:srgbClr val="FF0000"/>
                </a:solidFill>
                <a:latin typeface="Book Antiqua" panose="02040602050305030304" pitchFamily="18" charset="0"/>
              </a:rPr>
              <a:t>learning</a:t>
            </a:r>
            <a:r>
              <a:rPr lang="en-US" sz="2400" dirty="0">
                <a:latin typeface="Book Antiqua" panose="02040602050305030304" pitchFamily="18" charset="0"/>
              </a:rPr>
              <a:t> is about designing algorithms that automatically extract valuable information from data</a:t>
            </a:r>
          </a:p>
          <a:p>
            <a:pPr algn="ctr">
              <a:lnSpc>
                <a:spcPct val="150000"/>
              </a:lnSpc>
            </a:pPr>
            <a:r>
              <a:rPr lang="en-US" sz="2400" dirty="0">
                <a:latin typeface="Book Antiqua" panose="02040602050305030304" pitchFamily="18" charset="0"/>
              </a:rPr>
              <a:t>or</a:t>
            </a:r>
          </a:p>
          <a:p>
            <a:pPr algn="l">
              <a:lnSpc>
                <a:spcPct val="150000"/>
              </a:lnSpc>
            </a:pPr>
            <a:r>
              <a:rPr lang="en-US" sz="2400" dirty="0">
                <a:latin typeface="Book Antiqua" panose="02040602050305030304" pitchFamily="18" charset="0"/>
              </a:rPr>
              <a:t>A machine learning algorithm is an algorithm that is able to </a:t>
            </a:r>
            <a:r>
              <a:rPr lang="en-US" sz="2400" b="1" dirty="0">
                <a:solidFill>
                  <a:srgbClr val="FF0000"/>
                </a:solidFill>
                <a:latin typeface="Book Antiqua" panose="02040602050305030304" pitchFamily="18" charset="0"/>
              </a:rPr>
              <a:t>learn</a:t>
            </a:r>
            <a:r>
              <a:rPr lang="en-US" sz="2400" dirty="0">
                <a:latin typeface="Book Antiqua" panose="02040602050305030304" pitchFamily="18" charset="0"/>
              </a:rPr>
              <a:t> from data.</a:t>
            </a:r>
          </a:p>
          <a:p>
            <a:pPr algn="l">
              <a:lnSpc>
                <a:spcPct val="150000"/>
              </a:lnSpc>
            </a:pPr>
            <a:endParaRPr lang="en-US" sz="2400" dirty="0">
              <a:latin typeface="Book Antiqua" panose="02040602050305030304" pitchFamily="18" charset="0"/>
            </a:endParaRPr>
          </a:p>
          <a:p>
            <a:pPr marL="342900" indent="-342900">
              <a:lnSpc>
                <a:spcPct val="150000"/>
              </a:lnSpc>
              <a:buFont typeface="Arial" panose="020B0604020202020204" pitchFamily="34" charset="0"/>
              <a:buChar char="•"/>
            </a:pPr>
            <a:r>
              <a:rPr lang="en-US" sz="2400" dirty="0">
                <a:latin typeface="Book Antiqua" panose="02040602050305030304" pitchFamily="18" charset="0"/>
              </a:rPr>
              <a:t>“</a:t>
            </a:r>
            <a:r>
              <a:rPr lang="en-US" sz="2400" b="1" dirty="0">
                <a:solidFill>
                  <a:srgbClr val="FF0000"/>
                </a:solidFill>
                <a:latin typeface="Book Antiqua" panose="02040602050305030304" pitchFamily="18" charset="0"/>
              </a:rPr>
              <a:t>Learning</a:t>
            </a:r>
            <a:r>
              <a:rPr lang="en-US" sz="2400" dirty="0">
                <a:latin typeface="Book Antiqua" panose="02040602050305030304" pitchFamily="18" charset="0"/>
              </a:rPr>
              <a:t> is any process by which a system  improves performance from experience.”    - Herbert Simon</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420370" y="230139"/>
            <a:ext cx="6301740" cy="523220"/>
          </a:xfrm>
          <a:prstGeom prst="rect">
            <a:avLst/>
          </a:prstGeom>
          <a:noFill/>
        </p:spPr>
        <p:txBody>
          <a:bodyPr wrap="square">
            <a:spAutoFit/>
          </a:bodyPr>
          <a:lstStyle/>
          <a:p>
            <a:pPr algn="l"/>
            <a:r>
              <a:rPr lang="en-US" sz="2800" b="1" dirty="0">
                <a:latin typeface="Book Antiqua" panose="02040602050305030304" pitchFamily="18" charset="0"/>
              </a:rPr>
              <a:t>Machine Learning: An Introduction</a:t>
            </a:r>
          </a:p>
        </p:txBody>
      </p:sp>
    </p:spTree>
    <p:extLst>
      <p:ext uri="{BB962C8B-B14F-4D97-AF65-F5344CB8AC3E}">
        <p14:creationId xmlns:p14="http://schemas.microsoft.com/office/powerpoint/2010/main" xmlns="" val="4253490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692727" y="1488284"/>
            <a:ext cx="10677236" cy="2807692"/>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Book Antiqua" panose="02040602050305030304" pitchFamily="18" charset="0"/>
              </a:rPr>
              <a:t>Definition by Tom Mitchell (1998): Machine Learning is the study of algorithms that:</a:t>
            </a:r>
          </a:p>
          <a:p>
            <a:pPr marL="800100" lvl="1" indent="-342900">
              <a:lnSpc>
                <a:spcPct val="150000"/>
              </a:lnSpc>
              <a:buFont typeface="Arial" panose="020B0604020202020204" pitchFamily="34" charset="0"/>
              <a:buChar char="•"/>
            </a:pPr>
            <a:r>
              <a:rPr lang="en-US" sz="2400" dirty="0">
                <a:latin typeface="Book Antiqua" panose="02040602050305030304" pitchFamily="18" charset="0"/>
              </a:rPr>
              <a:t>improve their performance P</a:t>
            </a:r>
          </a:p>
          <a:p>
            <a:pPr marL="800100" lvl="1" indent="-342900">
              <a:lnSpc>
                <a:spcPct val="150000"/>
              </a:lnSpc>
              <a:buFont typeface="Arial" panose="020B0604020202020204" pitchFamily="34" charset="0"/>
              <a:buChar char="•"/>
            </a:pPr>
            <a:r>
              <a:rPr lang="en-US" sz="2400" dirty="0">
                <a:latin typeface="Book Antiqua" panose="02040602050305030304" pitchFamily="18" charset="0"/>
              </a:rPr>
              <a:t>at some task T</a:t>
            </a:r>
          </a:p>
          <a:p>
            <a:pPr marL="800100" lvl="1" indent="-342900">
              <a:lnSpc>
                <a:spcPct val="150000"/>
              </a:lnSpc>
              <a:buFont typeface="Arial" panose="020B0604020202020204" pitchFamily="34" charset="0"/>
              <a:buChar char="•"/>
            </a:pPr>
            <a:r>
              <a:rPr lang="en-US" sz="2400" dirty="0">
                <a:latin typeface="Book Antiqua" panose="02040602050305030304" pitchFamily="18" charset="0"/>
              </a:rPr>
              <a:t>with experience E.</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438843" y="267084"/>
            <a:ext cx="6301740" cy="523220"/>
          </a:xfrm>
          <a:prstGeom prst="rect">
            <a:avLst/>
          </a:prstGeom>
          <a:noFill/>
        </p:spPr>
        <p:txBody>
          <a:bodyPr wrap="square">
            <a:spAutoFit/>
          </a:bodyPr>
          <a:lstStyle/>
          <a:p>
            <a:pPr algn="l"/>
            <a:r>
              <a:rPr lang="en-US" sz="2800" b="1" dirty="0">
                <a:latin typeface="Book Antiqua" panose="02040602050305030304" pitchFamily="18" charset="0"/>
              </a:rPr>
              <a:t>Machine Learning: An Introduction</a:t>
            </a:r>
          </a:p>
        </p:txBody>
      </p:sp>
    </p:spTree>
    <p:extLst>
      <p:ext uri="{BB962C8B-B14F-4D97-AF65-F5344CB8AC3E}">
        <p14:creationId xmlns:p14="http://schemas.microsoft.com/office/powerpoint/2010/main" xmlns="" val="3938258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F93449B-811C-4A88-AF59-115EC3DF7D18}"/>
              </a:ext>
            </a:extLst>
          </p:cNvPr>
          <p:cNvSpPr txBox="1"/>
          <p:nvPr/>
        </p:nvSpPr>
        <p:spPr>
          <a:xfrm>
            <a:off x="498764" y="1118831"/>
            <a:ext cx="10935854" cy="4893647"/>
          </a:xfrm>
          <a:prstGeom prst="rect">
            <a:avLst/>
          </a:prstGeom>
          <a:noFill/>
        </p:spPr>
        <p:txBody>
          <a:bodyPr wrap="square">
            <a:spAutoFit/>
          </a:bodyPr>
          <a:lstStyle/>
          <a:p>
            <a:pPr marL="342900" indent="-342900">
              <a:buFont typeface="Arial" panose="020B0604020202020204" pitchFamily="34" charset="0"/>
              <a:buChar char="•"/>
            </a:pPr>
            <a:r>
              <a:rPr lang="en-US" sz="2400" dirty="0">
                <a:solidFill>
                  <a:srgbClr val="FF0000"/>
                </a:solidFill>
                <a:latin typeface="Book Antiqua" panose="02040602050305030304" pitchFamily="18" charset="0"/>
              </a:rPr>
              <a:t>General Tasks</a:t>
            </a:r>
          </a:p>
          <a:p>
            <a:pPr marL="800100" lvl="1" indent="-342900">
              <a:buFont typeface="Arial" panose="020B0604020202020204" pitchFamily="34" charset="0"/>
              <a:buChar char="•"/>
            </a:pPr>
            <a:r>
              <a:rPr lang="en-US" sz="2400" dirty="0">
                <a:latin typeface="Book Antiqua" panose="02040602050305030304" pitchFamily="18" charset="0"/>
              </a:rPr>
              <a:t>Classification, Regression, Machine Translation, Anomaly detection, etc.</a:t>
            </a:r>
          </a:p>
          <a:p>
            <a:pPr marL="800100" lvl="1" indent="-342900">
              <a:buFont typeface="Arial" panose="020B0604020202020204" pitchFamily="34" charset="0"/>
              <a:buChar char="•"/>
            </a:pPr>
            <a:endParaRPr lang="en-US" sz="2400" dirty="0">
              <a:latin typeface="Book Antiqua" panose="02040602050305030304" pitchFamily="18" charset="0"/>
            </a:endParaRPr>
          </a:p>
          <a:p>
            <a:pPr marL="342900" indent="-342900">
              <a:buFont typeface="Arial" panose="020B0604020202020204" pitchFamily="34" charset="0"/>
              <a:buChar char="•"/>
            </a:pPr>
            <a:r>
              <a:rPr lang="en-US" sz="2400" dirty="0">
                <a:solidFill>
                  <a:srgbClr val="FF0000"/>
                </a:solidFill>
                <a:latin typeface="Book Antiqua" panose="02040602050305030304" pitchFamily="18" charset="0"/>
              </a:rPr>
              <a:t>Performance measures</a:t>
            </a:r>
          </a:p>
          <a:p>
            <a:pPr marL="800100" lvl="1" indent="-342900">
              <a:buFont typeface="Arial" panose="020B0604020202020204" pitchFamily="34" charset="0"/>
              <a:buChar char="•"/>
            </a:pPr>
            <a:r>
              <a:rPr lang="en-US" sz="2400" dirty="0">
                <a:latin typeface="Book Antiqua" panose="02040602050305030304" pitchFamily="18" charset="0"/>
              </a:rPr>
              <a:t>Depends on the type of problem.</a:t>
            </a:r>
          </a:p>
          <a:p>
            <a:pPr marL="800100" lvl="1" indent="-342900" algn="just">
              <a:buFont typeface="Arial" panose="020B0604020202020204" pitchFamily="34" charset="0"/>
              <a:buChar char="•"/>
            </a:pPr>
            <a:r>
              <a:rPr lang="en-US" sz="2400" dirty="0">
                <a:latin typeface="Book Antiqua" panose="02040602050305030304" pitchFamily="18" charset="0"/>
              </a:rPr>
              <a:t>Examples include accuracy, error rate, etc.</a:t>
            </a:r>
          </a:p>
          <a:p>
            <a:pPr marL="800100" lvl="1" indent="-342900" algn="just">
              <a:buFont typeface="Arial" panose="020B0604020202020204" pitchFamily="34" charset="0"/>
              <a:buChar char="•"/>
            </a:pPr>
            <a:r>
              <a:rPr lang="en-US" sz="2400" dirty="0">
                <a:latin typeface="Book Antiqua" panose="02040602050305030304" pitchFamily="18" charset="0"/>
              </a:rPr>
              <a:t>Performance is measured on a dataset called test dataset, that is different from the dataset used to train the algorithms.</a:t>
            </a:r>
          </a:p>
          <a:p>
            <a:pPr marL="800100" lvl="1" indent="-342900" algn="just">
              <a:buFont typeface="Arial" panose="020B0604020202020204" pitchFamily="34" charset="0"/>
              <a:buChar char="•"/>
            </a:pPr>
            <a:endParaRPr lang="en-US" sz="2400" dirty="0">
              <a:latin typeface="Book Antiqua" panose="02040602050305030304" pitchFamily="18" charset="0"/>
            </a:endParaRPr>
          </a:p>
          <a:p>
            <a:pPr marL="342900" indent="-342900">
              <a:buFont typeface="Arial" panose="020B0604020202020204" pitchFamily="34" charset="0"/>
              <a:buChar char="•"/>
            </a:pPr>
            <a:r>
              <a:rPr lang="en-US" sz="2400" dirty="0">
                <a:solidFill>
                  <a:srgbClr val="FF0000"/>
                </a:solidFill>
                <a:latin typeface="Book Antiqua" panose="02040602050305030304" pitchFamily="18" charset="0"/>
              </a:rPr>
              <a:t>Experience</a:t>
            </a:r>
          </a:p>
          <a:p>
            <a:pPr marL="800100" lvl="1" indent="-342900" algn="just">
              <a:buFont typeface="Arial" panose="020B0604020202020204" pitchFamily="34" charset="0"/>
              <a:buChar char="•"/>
            </a:pPr>
            <a:r>
              <a:rPr lang="en-US" sz="2400" dirty="0">
                <a:latin typeface="Book Antiqua" panose="02040602050305030304" pitchFamily="18" charset="0"/>
              </a:rPr>
              <a:t>Algorithms are  termed as  supervised learning or unsupervised learning algorithms  based  on the experience they are allowed to have during the learning process.</a:t>
            </a:r>
          </a:p>
        </p:txBody>
      </p:sp>
      <p:sp>
        <p:nvSpPr>
          <p:cNvPr id="7" name="TextBox 6">
            <a:extLst>
              <a:ext uri="{FF2B5EF4-FFF2-40B4-BE49-F238E27FC236}">
                <a16:creationId xmlns="" xmlns:a16="http://schemas.microsoft.com/office/drawing/2014/main" id="{7317CAC1-6CEE-4929-AC4A-04C3E70A5DE8}"/>
              </a:ext>
            </a:extLst>
          </p:cNvPr>
          <p:cNvSpPr txBox="1"/>
          <p:nvPr/>
        </p:nvSpPr>
        <p:spPr>
          <a:xfrm>
            <a:off x="346479" y="214580"/>
            <a:ext cx="6301740" cy="523220"/>
          </a:xfrm>
          <a:prstGeom prst="rect">
            <a:avLst/>
          </a:prstGeom>
          <a:noFill/>
        </p:spPr>
        <p:txBody>
          <a:bodyPr wrap="square">
            <a:spAutoFit/>
          </a:bodyPr>
          <a:lstStyle/>
          <a:p>
            <a:pPr algn="l"/>
            <a:r>
              <a:rPr lang="en-US" sz="2800" b="1" dirty="0">
                <a:latin typeface="Book Antiqua" panose="02040602050305030304" pitchFamily="18" charset="0"/>
              </a:rPr>
              <a:t>Machine Learning: An Introduction</a:t>
            </a:r>
          </a:p>
        </p:txBody>
      </p:sp>
    </p:spTree>
    <p:extLst>
      <p:ext uri="{BB962C8B-B14F-4D97-AF65-F5344CB8AC3E}">
        <p14:creationId xmlns:p14="http://schemas.microsoft.com/office/powerpoint/2010/main" xmlns="" val="245424952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1215</TotalTime>
  <Words>2010</Words>
  <Application>Microsoft Office PowerPoint</Application>
  <PresentationFormat>Custom</PresentationFormat>
  <Paragraphs>384</Paragraphs>
  <Slides>43</Slides>
  <Notes>0</Notes>
  <HiddenSlides>0</HiddenSlides>
  <MMClips>0</MMClips>
  <ScaleCrop>false</ScaleCrop>
  <HeadingPairs>
    <vt:vector size="4" baseType="variant">
      <vt:variant>
        <vt:lpstr>Theme</vt:lpstr>
      </vt:variant>
      <vt:variant>
        <vt:i4>1</vt:i4>
      </vt:variant>
      <vt:variant>
        <vt:lpstr>Slide Titles</vt:lpstr>
      </vt:variant>
      <vt:variant>
        <vt:i4>43</vt:i4>
      </vt:variant>
    </vt:vector>
  </HeadingPairs>
  <TitlesOfParts>
    <vt:vector size="44" baseType="lpstr">
      <vt:lpstr>Office Theme</vt:lpstr>
      <vt:lpstr>Fundamentals of Machine Learning</vt:lpstr>
      <vt:lpstr>Course Outcomes</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Mukesh Saraswat</dc:creator>
  <cp:lastModifiedBy>varsha.garg</cp:lastModifiedBy>
  <cp:revision>120</cp:revision>
  <dcterms:created xsi:type="dcterms:W3CDTF">2021-08-17T04:55:13Z</dcterms:created>
  <dcterms:modified xsi:type="dcterms:W3CDTF">2022-08-03T05:05:27Z</dcterms:modified>
</cp:coreProperties>
</file>

<file path=docProps/thumbnail.jpeg>
</file>